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Mokoto" charset="1" panose="00000000000000000000"/>
      <p:regular r:id="rId17"/>
    </p:embeddedFont>
    <p:embeddedFont>
      <p:font typeface="Neue Machina" charset="1" panose="00000500000000000000"/>
      <p:regular r:id="rId18"/>
    </p:embeddedFont>
    <p:embeddedFont>
      <p:font typeface="HK Modular" charset="1" panose="00000800000000000000"/>
      <p:regular r:id="rId19"/>
    </p:embeddedFont>
    <p:embeddedFont>
      <p:font typeface="Garet" charset="1" panose="00000000000000000000"/>
      <p:regular r:id="rId20"/>
    </p:embeddedFont>
    <p:embeddedFont>
      <p:font typeface="Garet Bold" charset="1" panose="00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2.gif>
</file>

<file path=ppt/media/image3.png>
</file>

<file path=ppt/media/image4.png>
</file>

<file path=ppt/media/image5.svg>
</file>

<file path=ppt/media/image6.gif>
</file>

<file path=ppt/media/image7.gif>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gif"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gif"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7.gif"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gif"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7.gif"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7.gif"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7.gif"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gif" Type="http://schemas.openxmlformats.org/officeDocument/2006/relationships/image"/><Relationship Id="rId4" Target="../media/image3.pn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gif"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pic>
        <p:nvPicPr>
          <p:cNvPr name="Picture 3" id="3"/>
          <p:cNvPicPr>
            <a:picLocks noChangeAspect="true"/>
          </p:cNvPicPr>
          <p:nvPr/>
        </p:nvPicPr>
        <p:blipFill>
          <a:blip r:embed="rId3"/>
          <a:srcRect l="0" t="0" r="0" b="0"/>
          <a:stretch>
            <a:fillRect/>
          </a:stretch>
        </p:blipFill>
        <p:spPr>
          <a:xfrm flipH="false" flipV="false" rot="0">
            <a:off x="-584986" y="1787374"/>
            <a:ext cx="21176021" cy="6882207"/>
          </a:xfrm>
          <a:prstGeom prst="rect">
            <a:avLst/>
          </a:prstGeom>
        </p:spPr>
      </p:pic>
      <p:sp>
        <p:nvSpPr>
          <p:cNvPr name="Freeform 4" id="4"/>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4">
              <a:alphaModFix amt="37000"/>
            </a:blip>
            <a:stretch>
              <a:fillRect l="0" t="0" r="0" b="0"/>
            </a:stretch>
          </a:blipFill>
        </p:spPr>
      </p:sp>
      <p:sp>
        <p:nvSpPr>
          <p:cNvPr name="Freeform 5" id="5"/>
          <p:cNvSpPr/>
          <p:nvPr/>
        </p:nvSpPr>
        <p:spPr>
          <a:xfrm flipH="false" flipV="false" rot="0">
            <a:off x="15962425" y="5410200"/>
            <a:ext cx="5910217" cy="5713755"/>
          </a:xfrm>
          <a:custGeom>
            <a:avLst/>
            <a:gdLst/>
            <a:ahLst/>
            <a:cxnLst/>
            <a:rect r="r" b="b" t="t" l="l"/>
            <a:pathLst>
              <a:path h="5713755" w="5910217">
                <a:moveTo>
                  <a:pt x="0" y="0"/>
                </a:moveTo>
                <a:lnTo>
                  <a:pt x="5910217" y="0"/>
                </a:lnTo>
                <a:lnTo>
                  <a:pt x="5910217" y="5713755"/>
                </a:lnTo>
                <a:lnTo>
                  <a:pt x="0" y="5713755"/>
                </a:lnTo>
                <a:lnTo>
                  <a:pt x="0" y="0"/>
                </a:lnTo>
                <a:close/>
              </a:path>
            </a:pathLst>
          </a:custGeom>
          <a:blipFill>
            <a:blip r:embed="rId5">
              <a:alphaModFix amt="20999"/>
              <a:extLst>
                <a:ext uri="{96DAC541-7B7A-43D3-8B79-37D633B846F1}">
                  <asvg:svgBlip xmlns:asvg="http://schemas.microsoft.com/office/drawing/2016/SVG/main" r:embed="rId6"/>
                </a:ext>
              </a:extLst>
            </a:blip>
            <a:stretch>
              <a:fillRect l="0" t="0" r="0" b="0"/>
            </a:stretch>
          </a:blipFill>
        </p:spPr>
      </p:sp>
      <p:pic>
        <p:nvPicPr>
          <p:cNvPr name="Picture 6" id="6"/>
          <p:cNvPicPr>
            <a:picLocks noChangeAspect="true"/>
          </p:cNvPicPr>
          <p:nvPr/>
        </p:nvPicPr>
        <p:blipFill>
          <a:blip r:embed="rId7"/>
          <a:srcRect l="0" t="0" r="0" b="0"/>
          <a:stretch>
            <a:fillRect/>
          </a:stretch>
        </p:blipFill>
        <p:spPr>
          <a:xfrm flipH="false" flipV="false" rot="0">
            <a:off x="16463059" y="4344144"/>
            <a:ext cx="1001268" cy="1335024"/>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11009425" y="1827276"/>
            <a:ext cx="1001268" cy="1335024"/>
          </a:xfrm>
          <a:prstGeom prst="rect">
            <a:avLst/>
          </a:prstGeom>
        </p:spPr>
      </p:pic>
      <p:sp>
        <p:nvSpPr>
          <p:cNvPr name="TextBox 8" id="8"/>
          <p:cNvSpPr txBox="true"/>
          <p:nvPr/>
        </p:nvSpPr>
        <p:spPr>
          <a:xfrm rot="0">
            <a:off x="3799883" y="2888406"/>
            <a:ext cx="15420353" cy="2123250"/>
          </a:xfrm>
          <a:prstGeom prst="rect">
            <a:avLst/>
          </a:prstGeom>
        </p:spPr>
        <p:txBody>
          <a:bodyPr anchor="t" rtlCol="false" tIns="0" lIns="0" bIns="0" rIns="0">
            <a:spAutoFit/>
          </a:bodyPr>
          <a:lstStyle/>
          <a:p>
            <a:pPr algn="l">
              <a:lnSpc>
                <a:spcPts val="5402"/>
              </a:lnSpc>
            </a:pPr>
            <a:r>
              <a:rPr lang="en-US" sz="5809">
                <a:solidFill>
                  <a:srgbClr val="FFFFFF"/>
                </a:solidFill>
                <a:latin typeface="Mokoto"/>
                <a:ea typeface="Mokoto"/>
                <a:cs typeface="Mokoto"/>
                <a:sym typeface="Mokoto"/>
              </a:rPr>
              <a:t>INVENTORY </a:t>
            </a:r>
          </a:p>
          <a:p>
            <a:pPr algn="l">
              <a:lnSpc>
                <a:spcPts val="5402"/>
              </a:lnSpc>
            </a:pPr>
            <a:r>
              <a:rPr lang="en-US" sz="5809">
                <a:solidFill>
                  <a:srgbClr val="FFFFFF"/>
                </a:solidFill>
                <a:latin typeface="Mokoto"/>
                <a:ea typeface="Mokoto"/>
                <a:cs typeface="Mokoto"/>
                <a:sym typeface="Mokoto"/>
              </a:rPr>
              <a:t>MANAGEMENT </a:t>
            </a:r>
          </a:p>
          <a:p>
            <a:pPr algn="l">
              <a:lnSpc>
                <a:spcPts val="5402"/>
              </a:lnSpc>
            </a:pPr>
            <a:r>
              <a:rPr lang="en-US" sz="5809">
                <a:solidFill>
                  <a:srgbClr val="FFFFFF"/>
                </a:solidFill>
                <a:latin typeface="Mokoto"/>
                <a:ea typeface="Mokoto"/>
                <a:cs typeface="Mokoto"/>
                <a:sym typeface="Mokoto"/>
              </a:rPr>
              <a:t>SYSTEM</a:t>
            </a:r>
          </a:p>
        </p:txBody>
      </p:sp>
      <p:sp>
        <p:nvSpPr>
          <p:cNvPr name="TextBox 9" id="9"/>
          <p:cNvSpPr txBox="true"/>
          <p:nvPr/>
        </p:nvSpPr>
        <p:spPr>
          <a:xfrm rot="0">
            <a:off x="2112915" y="4760641"/>
            <a:ext cx="8391067" cy="2279518"/>
          </a:xfrm>
          <a:prstGeom prst="rect">
            <a:avLst/>
          </a:prstGeom>
        </p:spPr>
        <p:txBody>
          <a:bodyPr anchor="t" rtlCol="false" tIns="0" lIns="0" bIns="0" rIns="0">
            <a:spAutoFit/>
          </a:bodyPr>
          <a:lstStyle/>
          <a:p>
            <a:pPr algn="l">
              <a:lnSpc>
                <a:spcPts val="4557"/>
              </a:lnSpc>
            </a:pPr>
            <a:r>
              <a:rPr lang="en-US" sz="3255">
                <a:solidFill>
                  <a:srgbClr val="FFFFFF"/>
                </a:solidFill>
                <a:latin typeface="Neue Machina"/>
                <a:ea typeface="Neue Machina"/>
                <a:cs typeface="Neue Machina"/>
                <a:sym typeface="Neue Machina"/>
              </a:rPr>
              <a:t>PRESENTED BY</a:t>
            </a:r>
          </a:p>
          <a:p>
            <a:pPr algn="l">
              <a:lnSpc>
                <a:spcPts val="4557"/>
              </a:lnSpc>
            </a:pPr>
            <a:r>
              <a:rPr lang="en-US" sz="3255">
                <a:solidFill>
                  <a:srgbClr val="FFFFFF"/>
                </a:solidFill>
                <a:latin typeface="Neue Machina"/>
                <a:ea typeface="Neue Machina"/>
                <a:cs typeface="Neue Machina"/>
                <a:sym typeface="Neue Machina"/>
              </a:rPr>
              <a:t>ANURAG CHAUDHARY (081BCT019)</a:t>
            </a:r>
          </a:p>
          <a:p>
            <a:pPr algn="l">
              <a:lnSpc>
                <a:spcPts val="4557"/>
              </a:lnSpc>
            </a:pPr>
            <a:r>
              <a:rPr lang="en-US" sz="3255">
                <a:solidFill>
                  <a:srgbClr val="FFFFFF"/>
                </a:solidFill>
                <a:latin typeface="Neue Machina"/>
                <a:ea typeface="Neue Machina"/>
                <a:cs typeface="Neue Machina"/>
                <a:sym typeface="Neue Machina"/>
              </a:rPr>
              <a:t>APIL GAIRE (081BCT020)</a:t>
            </a:r>
          </a:p>
          <a:p>
            <a:pPr algn="l">
              <a:lnSpc>
                <a:spcPts val="4557"/>
              </a:lnSpc>
              <a:spcBef>
                <a:spcPct val="0"/>
              </a:spcBef>
            </a:pPr>
            <a:r>
              <a:rPr lang="en-US" sz="3255">
                <a:solidFill>
                  <a:srgbClr val="FFFFFF"/>
                </a:solidFill>
                <a:latin typeface="Neue Machina"/>
                <a:ea typeface="Neue Machina"/>
                <a:cs typeface="Neue Machina"/>
                <a:sym typeface="Neue Machina"/>
              </a:rPr>
              <a:t>BIBASH KUMAR THAKUR (081BCT024)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Freeform 3" id="3"/>
          <p:cNvSpPr/>
          <p:nvPr/>
        </p:nvSpPr>
        <p:spPr>
          <a:xfrm flipH="false" flipV="false" rot="0">
            <a:off x="959985" y="2320527"/>
            <a:ext cx="9632002" cy="2977164"/>
          </a:xfrm>
          <a:custGeom>
            <a:avLst/>
            <a:gdLst/>
            <a:ahLst/>
            <a:cxnLst/>
            <a:rect r="r" b="b" t="t" l="l"/>
            <a:pathLst>
              <a:path h="2977164" w="9632002">
                <a:moveTo>
                  <a:pt x="0" y="0"/>
                </a:moveTo>
                <a:lnTo>
                  <a:pt x="9632002" y="0"/>
                </a:lnTo>
                <a:lnTo>
                  <a:pt x="9632002" y="2977164"/>
                </a:lnTo>
                <a:lnTo>
                  <a:pt x="0" y="29771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pic>
        <p:nvPicPr>
          <p:cNvPr name="Picture 4" id="4"/>
          <p:cNvPicPr>
            <a:picLocks noChangeAspect="true"/>
          </p:cNvPicPr>
          <p:nvPr/>
        </p:nvPicPr>
        <p:blipFill>
          <a:blip r:embed="rId5"/>
          <a:srcRect l="0" t="0" r="0" b="0"/>
          <a:stretch>
            <a:fillRect/>
          </a:stretch>
        </p:blipFill>
        <p:spPr>
          <a:xfrm flipH="false" flipV="false" rot="0">
            <a:off x="1028700" y="8353256"/>
            <a:ext cx="3104923" cy="372591"/>
          </a:xfrm>
          <a:prstGeom prst="rect">
            <a:avLst/>
          </a:prstGeom>
        </p:spPr>
      </p:pic>
      <p:sp>
        <p:nvSpPr>
          <p:cNvPr name="Freeform 5" id="5"/>
          <p:cNvSpPr/>
          <p:nvPr/>
        </p:nvSpPr>
        <p:spPr>
          <a:xfrm flipH="false" flipV="false" rot="0">
            <a:off x="16174261" y="8361020"/>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2118525" y="3129234"/>
            <a:ext cx="9754135" cy="1497318"/>
          </a:xfrm>
          <a:prstGeom prst="rect">
            <a:avLst/>
          </a:prstGeom>
        </p:spPr>
        <p:txBody>
          <a:bodyPr anchor="t" rtlCol="false" tIns="0" lIns="0" bIns="0" rIns="0">
            <a:spAutoFit/>
          </a:bodyPr>
          <a:lstStyle/>
          <a:p>
            <a:pPr algn="l">
              <a:lnSpc>
                <a:spcPts val="5874"/>
              </a:lnSpc>
            </a:pPr>
            <a:r>
              <a:rPr lang="en-US" sz="5340">
                <a:solidFill>
                  <a:srgbClr val="FFFFFF"/>
                </a:solidFill>
                <a:latin typeface="HK Modular"/>
                <a:ea typeface="HK Modular"/>
                <a:cs typeface="HK Modular"/>
                <a:sym typeface="HK Modular"/>
              </a:rPr>
              <a:t>TEAM</a:t>
            </a:r>
          </a:p>
          <a:p>
            <a:pPr algn="l">
              <a:lnSpc>
                <a:spcPts val="5874"/>
              </a:lnSpc>
            </a:pPr>
            <a:r>
              <a:rPr lang="en-US" sz="5340">
                <a:solidFill>
                  <a:srgbClr val="FFFFFF"/>
                </a:solidFill>
                <a:latin typeface="HK Modular"/>
                <a:ea typeface="HK Modular"/>
                <a:cs typeface="HK Modular"/>
                <a:sym typeface="HK Modular"/>
              </a:rPr>
              <a:t>COLLABORATION </a:t>
            </a:r>
          </a:p>
        </p:txBody>
      </p:sp>
      <p:sp>
        <p:nvSpPr>
          <p:cNvPr name="TextBox 7" id="7"/>
          <p:cNvSpPr txBox="true"/>
          <p:nvPr/>
        </p:nvSpPr>
        <p:spPr>
          <a:xfrm rot="0">
            <a:off x="1221199" y="5736438"/>
            <a:ext cx="9628168" cy="2277805"/>
          </a:xfrm>
          <a:prstGeom prst="rect">
            <a:avLst/>
          </a:prstGeom>
        </p:spPr>
        <p:txBody>
          <a:bodyPr anchor="t" rtlCol="false" tIns="0" lIns="0" bIns="0" rIns="0">
            <a:spAutoFit/>
          </a:bodyPr>
          <a:lstStyle/>
          <a:p>
            <a:pPr algn="l" marL="555435" indent="-277718" lvl="1">
              <a:lnSpc>
                <a:spcPts val="3601"/>
              </a:lnSpc>
              <a:buFont typeface="Arial"/>
              <a:buChar char="•"/>
            </a:pPr>
            <a:r>
              <a:rPr lang="en-US" sz="2572">
                <a:solidFill>
                  <a:srgbClr val="FFFFFF"/>
                </a:solidFill>
                <a:latin typeface="Garet"/>
                <a:ea typeface="Garet"/>
                <a:cs typeface="Garet"/>
                <a:sym typeface="Garet"/>
              </a:rPr>
              <a:t>Enables multiple users to work together efficiently.</a:t>
            </a:r>
          </a:p>
          <a:p>
            <a:pPr algn="l" marL="555435" indent="-277718" lvl="1">
              <a:lnSpc>
                <a:spcPts val="3601"/>
              </a:lnSpc>
              <a:buFont typeface="Arial"/>
              <a:buChar char="•"/>
            </a:pPr>
            <a:r>
              <a:rPr lang="en-US" sz="2572">
                <a:solidFill>
                  <a:srgbClr val="FFFFFF"/>
                </a:solidFill>
                <a:latin typeface="Garet"/>
                <a:ea typeface="Garet"/>
                <a:cs typeface="Garet"/>
                <a:sym typeface="Garet"/>
              </a:rPr>
              <a:t>Share tasks, updates, and responsibilities.</a:t>
            </a:r>
          </a:p>
          <a:p>
            <a:pPr algn="l" marL="555435" indent="-277718" lvl="1">
              <a:lnSpc>
                <a:spcPts val="3601"/>
              </a:lnSpc>
              <a:buFont typeface="Arial"/>
              <a:buChar char="•"/>
            </a:pPr>
            <a:r>
              <a:rPr lang="en-US" sz="2572">
                <a:solidFill>
                  <a:srgbClr val="FFFFFF"/>
                </a:solidFill>
                <a:latin typeface="Garet"/>
                <a:ea typeface="Garet"/>
                <a:cs typeface="Garet"/>
                <a:sym typeface="Garet"/>
              </a:rPr>
              <a:t>Improves communication &amp; productivity.</a:t>
            </a:r>
          </a:p>
          <a:p>
            <a:pPr algn="l" marL="555435" indent="-277718" lvl="1">
              <a:lnSpc>
                <a:spcPts val="3601"/>
              </a:lnSpc>
              <a:spcBef>
                <a:spcPct val="0"/>
              </a:spcBef>
              <a:buFont typeface="Arial"/>
              <a:buChar char="•"/>
            </a:pPr>
            <a:r>
              <a:rPr lang="en-US" sz="2572">
                <a:solidFill>
                  <a:srgbClr val="FFFFFF"/>
                </a:solidFill>
                <a:latin typeface="Garet"/>
                <a:ea typeface="Garet"/>
                <a:cs typeface="Garet"/>
                <a:sym typeface="Garet"/>
              </a:rPr>
              <a:t>Ensures transparency in workflows.</a:t>
            </a:r>
          </a:p>
          <a:p>
            <a:pPr algn="l">
              <a:lnSpc>
                <a:spcPts val="3601"/>
              </a:lnSpc>
              <a:spcBef>
                <a:spcPct val="0"/>
              </a:spcBef>
            </a:pPr>
          </a:p>
        </p:txBody>
      </p:sp>
      <p:sp>
        <p:nvSpPr>
          <p:cNvPr name="TextBox 8" id="8"/>
          <p:cNvSpPr txBox="true"/>
          <p:nvPr/>
        </p:nvSpPr>
        <p:spPr>
          <a:xfrm rot="0">
            <a:off x="16656656" y="801438"/>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TextBox 3" id="3"/>
          <p:cNvSpPr txBox="true"/>
          <p:nvPr/>
        </p:nvSpPr>
        <p:spPr>
          <a:xfrm rot="0">
            <a:off x="4035942" y="3676901"/>
            <a:ext cx="10216116" cy="962014"/>
          </a:xfrm>
          <a:prstGeom prst="rect">
            <a:avLst/>
          </a:prstGeom>
        </p:spPr>
        <p:txBody>
          <a:bodyPr anchor="t" rtlCol="false" tIns="0" lIns="0" bIns="0" rIns="0">
            <a:spAutoFit/>
          </a:bodyPr>
          <a:lstStyle/>
          <a:p>
            <a:pPr algn="ctr">
              <a:lnSpc>
                <a:spcPts val="7424"/>
              </a:lnSpc>
            </a:pPr>
            <a:r>
              <a:rPr lang="en-US" sz="6749">
                <a:solidFill>
                  <a:srgbClr val="FFFFFF"/>
                </a:solidFill>
                <a:latin typeface="HK Modular"/>
                <a:ea typeface="HK Modular"/>
                <a:cs typeface="HK Modular"/>
                <a:sym typeface="HK Modular"/>
              </a:rPr>
              <a:t>THANK YOU </a:t>
            </a:r>
          </a:p>
        </p:txBody>
      </p:sp>
      <p:sp>
        <p:nvSpPr>
          <p:cNvPr name="TextBox 4" id="4"/>
          <p:cNvSpPr txBox="true"/>
          <p:nvPr/>
        </p:nvSpPr>
        <p:spPr>
          <a:xfrm rot="0">
            <a:off x="4035942" y="5076825"/>
            <a:ext cx="10586192" cy="1830130"/>
          </a:xfrm>
          <a:prstGeom prst="rect">
            <a:avLst/>
          </a:prstGeom>
        </p:spPr>
        <p:txBody>
          <a:bodyPr anchor="t" rtlCol="false" tIns="0" lIns="0" bIns="0" rIns="0">
            <a:spAutoFit/>
          </a:bodyPr>
          <a:lstStyle/>
          <a:p>
            <a:pPr algn="ctr">
              <a:lnSpc>
                <a:spcPts val="3601"/>
              </a:lnSpc>
              <a:spcBef>
                <a:spcPct val="0"/>
              </a:spcBef>
            </a:pPr>
            <a:r>
              <a:rPr lang="en-US" sz="2572">
                <a:solidFill>
                  <a:srgbClr val="FFFFFF"/>
                </a:solidFill>
                <a:latin typeface="Neue Machina"/>
                <a:ea typeface="Neue Machina"/>
                <a:cs typeface="Neue Machina"/>
                <a:sym typeface="Neue Machina"/>
              </a:rPr>
              <a:t>Thank you for taking the time to learn about our Inventory Management System Project. If you have any questions please don't hesitate to ask. Together, let's build the future of digital interaction.</a:t>
            </a:r>
          </a:p>
        </p:txBody>
      </p:sp>
      <p:pic>
        <p:nvPicPr>
          <p:cNvPr name="Picture 5" id="5"/>
          <p:cNvPicPr>
            <a:picLocks noChangeAspect="true"/>
          </p:cNvPicPr>
          <p:nvPr/>
        </p:nvPicPr>
        <p:blipFill>
          <a:blip r:embed="rId3"/>
          <a:srcRect l="0" t="0" r="0" b="0"/>
          <a:stretch>
            <a:fillRect/>
          </a:stretch>
        </p:blipFill>
        <p:spPr>
          <a:xfrm flipH="false" flipV="false" rot="0">
            <a:off x="7591539" y="7897712"/>
            <a:ext cx="3104923" cy="372591"/>
          </a:xfrm>
          <a:prstGeom prst="rect">
            <a:avLst/>
          </a:prstGeom>
        </p:spPr>
      </p:pic>
      <p:sp>
        <p:nvSpPr>
          <p:cNvPr name="Freeform 6" id="6"/>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4">
              <a:alphaModFix amt="37000"/>
            </a:blip>
            <a:stretch>
              <a:fillRect l="0" t="0" r="0" b="0"/>
            </a:stretch>
          </a:blipFill>
        </p:spPr>
      </p:sp>
      <p:sp>
        <p:nvSpPr>
          <p:cNvPr name="Freeform 7" id="7"/>
          <p:cNvSpPr/>
          <p:nvPr/>
        </p:nvSpPr>
        <p:spPr>
          <a:xfrm flipH="false" flipV="false" rot="0">
            <a:off x="12567686" y="2591135"/>
            <a:ext cx="10137315" cy="11358336"/>
          </a:xfrm>
          <a:custGeom>
            <a:avLst/>
            <a:gdLst/>
            <a:ahLst/>
            <a:cxnLst/>
            <a:rect r="r" b="b" t="t" l="l"/>
            <a:pathLst>
              <a:path h="11358336" w="10137315">
                <a:moveTo>
                  <a:pt x="0" y="0"/>
                </a:moveTo>
                <a:lnTo>
                  <a:pt x="10137316" y="0"/>
                </a:lnTo>
                <a:lnTo>
                  <a:pt x="10137316" y="11358336"/>
                </a:lnTo>
                <a:lnTo>
                  <a:pt x="0" y="11358336"/>
                </a:lnTo>
                <a:lnTo>
                  <a:pt x="0" y="0"/>
                </a:lnTo>
                <a:close/>
              </a:path>
            </a:pathLst>
          </a:custGeom>
          <a:blipFill>
            <a:blip r:embed="rId4">
              <a:alphaModFix amt="37000"/>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7218514" y="1701071"/>
            <a:ext cx="10581142" cy="1396354"/>
          </a:xfrm>
          <a:prstGeom prst="rect">
            <a:avLst/>
          </a:prstGeom>
        </p:spPr>
        <p:txBody>
          <a:bodyPr anchor="t" rtlCol="false" tIns="0" lIns="0" bIns="0" rIns="0">
            <a:spAutoFit/>
          </a:bodyPr>
          <a:lstStyle/>
          <a:p>
            <a:pPr algn="l">
              <a:lnSpc>
                <a:spcPts val="5444"/>
              </a:lnSpc>
            </a:pPr>
            <a:r>
              <a:rPr lang="en-US" sz="4949">
                <a:solidFill>
                  <a:srgbClr val="FFFFFF"/>
                </a:solidFill>
                <a:latin typeface="HK Modular"/>
                <a:ea typeface="HK Modular"/>
                <a:cs typeface="HK Modular"/>
                <a:sym typeface="HK Modular"/>
              </a:rPr>
              <a:t>WHAT IS THE INVETORY MANAGEMENT STYSTEM?</a:t>
            </a:r>
          </a:p>
        </p:txBody>
      </p:sp>
      <p:sp>
        <p:nvSpPr>
          <p:cNvPr name="Freeform 4" id="4"/>
          <p:cNvSpPr/>
          <p:nvPr/>
        </p:nvSpPr>
        <p:spPr>
          <a:xfrm flipH="false" flipV="false" rot="0">
            <a:off x="11491477" y="-3940089"/>
            <a:ext cx="10137315" cy="11358336"/>
          </a:xfrm>
          <a:custGeom>
            <a:avLst/>
            <a:gdLst/>
            <a:ahLst/>
            <a:cxnLst/>
            <a:rect r="r" b="b" t="t" l="l"/>
            <a:pathLst>
              <a:path h="11358336" w="10137315">
                <a:moveTo>
                  <a:pt x="0" y="0"/>
                </a:moveTo>
                <a:lnTo>
                  <a:pt x="10137315" y="0"/>
                </a:lnTo>
                <a:lnTo>
                  <a:pt x="10137315" y="11358337"/>
                </a:lnTo>
                <a:lnTo>
                  <a:pt x="0" y="11358337"/>
                </a:lnTo>
                <a:lnTo>
                  <a:pt x="0" y="0"/>
                </a:lnTo>
                <a:close/>
              </a:path>
            </a:pathLst>
          </a:custGeom>
          <a:blipFill>
            <a:blip r:embed="rId3">
              <a:alphaModFix amt="37000"/>
            </a:blip>
            <a:stretch>
              <a:fillRect l="0" t="0" r="0" b="0"/>
            </a:stretch>
          </a:blipFill>
        </p:spPr>
      </p:sp>
      <p:pic>
        <p:nvPicPr>
          <p:cNvPr name="Picture 5" id="5"/>
          <p:cNvPicPr>
            <a:picLocks noChangeAspect="true"/>
          </p:cNvPicPr>
          <p:nvPr/>
        </p:nvPicPr>
        <p:blipFill>
          <a:blip r:embed="rId4"/>
          <a:srcRect l="0" t="0" r="0" b="0"/>
          <a:stretch>
            <a:fillRect/>
          </a:stretch>
        </p:blipFill>
        <p:spPr>
          <a:xfrm flipH="false" flipV="false" rot="0">
            <a:off x="7499680" y="8361020"/>
            <a:ext cx="3104923" cy="372591"/>
          </a:xfrm>
          <a:prstGeom prst="rect">
            <a:avLst/>
          </a:prstGeom>
        </p:spPr>
      </p:pic>
      <p:sp>
        <p:nvSpPr>
          <p:cNvPr name="Freeform 6" id="6"/>
          <p:cNvSpPr/>
          <p:nvPr/>
        </p:nvSpPr>
        <p:spPr>
          <a:xfrm flipH="false" flipV="false" rot="0">
            <a:off x="16174261" y="8361020"/>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7499680" y="4021580"/>
            <a:ext cx="9628168" cy="3649405"/>
          </a:xfrm>
          <a:prstGeom prst="rect">
            <a:avLst/>
          </a:prstGeom>
        </p:spPr>
        <p:txBody>
          <a:bodyPr anchor="t" rtlCol="false" tIns="0" lIns="0" bIns="0" rIns="0">
            <a:spAutoFit/>
          </a:bodyPr>
          <a:lstStyle/>
          <a:p>
            <a:pPr algn="l">
              <a:lnSpc>
                <a:spcPts val="3601"/>
              </a:lnSpc>
            </a:pPr>
            <a:r>
              <a:rPr lang="en-US" sz="2572">
                <a:solidFill>
                  <a:srgbClr val="FFFFFF"/>
                </a:solidFill>
                <a:latin typeface="Garet"/>
                <a:ea typeface="Garet"/>
                <a:cs typeface="Garet"/>
                <a:sym typeface="Garet"/>
              </a:rPr>
              <a:t>Inventory management is the process of ordering, storing, tracking, and controlling a company’s inventory (raw materials, components, and finished products) to ensure that the right quantity is available at the right time, in the right place, and at the right cost.</a:t>
            </a:r>
          </a:p>
          <a:p>
            <a:pPr algn="l">
              <a:lnSpc>
                <a:spcPts val="3601"/>
              </a:lnSpc>
              <a:spcBef>
                <a:spcPct val="0"/>
              </a:spcBef>
            </a:pPr>
            <a:r>
              <a:rPr lang="en-US" sz="2572">
                <a:solidFill>
                  <a:srgbClr val="FFFFFF"/>
                </a:solidFill>
                <a:latin typeface="Garet"/>
                <a:ea typeface="Garet"/>
                <a:cs typeface="Garet"/>
                <a:sym typeface="Garet"/>
              </a:rPr>
              <a:t>It covers everything from procurement and storage to sales and fulfillment.</a:t>
            </a:r>
          </a:p>
          <a:p>
            <a:pPr algn="l">
              <a:lnSpc>
                <a:spcPts val="3601"/>
              </a:lnSpc>
              <a:spcBef>
                <a:spcPct val="0"/>
              </a:spcBef>
            </a:pPr>
          </a:p>
        </p:txBody>
      </p:sp>
      <p:sp>
        <p:nvSpPr>
          <p:cNvPr name="TextBox 8" id="8"/>
          <p:cNvSpPr txBox="true"/>
          <p:nvPr/>
        </p:nvSpPr>
        <p:spPr>
          <a:xfrm rot="0">
            <a:off x="16656656" y="801438"/>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grpSp>
        <p:nvGrpSpPr>
          <p:cNvPr name="Group 3" id="3"/>
          <p:cNvGrpSpPr/>
          <p:nvPr/>
        </p:nvGrpSpPr>
        <p:grpSpPr>
          <a:xfrm rot="0">
            <a:off x="8727975" y="1464666"/>
            <a:ext cx="832049" cy="83204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8727330" y="3215391"/>
            <a:ext cx="832049" cy="83204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8727975" y="5012520"/>
            <a:ext cx="832049" cy="83204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8727975" y="6809649"/>
            <a:ext cx="832049" cy="83204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8727975" y="8426251"/>
            <a:ext cx="832049" cy="83204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8" id="18"/>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3">
              <a:alphaModFix amt="37000"/>
            </a:blip>
            <a:stretch>
              <a:fillRect l="0" t="0" r="0" b="0"/>
            </a:stretch>
          </a:blipFill>
        </p:spPr>
      </p:sp>
      <p:grpSp>
        <p:nvGrpSpPr>
          <p:cNvPr name="Group 19" id="19"/>
          <p:cNvGrpSpPr/>
          <p:nvPr/>
        </p:nvGrpSpPr>
        <p:grpSpPr>
          <a:xfrm rot="0">
            <a:off x="10188675" y="1464666"/>
            <a:ext cx="6588165" cy="832049"/>
            <a:chOff x="0" y="0"/>
            <a:chExt cx="2001814" cy="252818"/>
          </a:xfrm>
        </p:grpSpPr>
        <p:sp>
          <p:nvSpPr>
            <p:cNvPr name="Freeform 20" id="20"/>
            <p:cNvSpPr/>
            <p:nvPr/>
          </p:nvSpPr>
          <p:spPr>
            <a:xfrm flipH="false" flipV="false" rot="0">
              <a:off x="0" y="0"/>
              <a:ext cx="2001814" cy="252818"/>
            </a:xfrm>
            <a:custGeom>
              <a:avLst/>
              <a:gdLst/>
              <a:ahLst/>
              <a:cxnLst/>
              <a:rect r="r" b="b" t="t" l="l"/>
              <a:pathLst>
                <a:path h="252818" w="2001814">
                  <a:moveTo>
                    <a:pt x="59931" y="0"/>
                  </a:moveTo>
                  <a:lnTo>
                    <a:pt x="1941883" y="0"/>
                  </a:lnTo>
                  <a:cubicBezTo>
                    <a:pt x="1974982" y="0"/>
                    <a:pt x="2001814" y="26832"/>
                    <a:pt x="2001814" y="59931"/>
                  </a:cubicBezTo>
                  <a:lnTo>
                    <a:pt x="2001814" y="192887"/>
                  </a:lnTo>
                  <a:cubicBezTo>
                    <a:pt x="2001814" y="208782"/>
                    <a:pt x="1995500" y="224025"/>
                    <a:pt x="1984261" y="235265"/>
                  </a:cubicBezTo>
                  <a:cubicBezTo>
                    <a:pt x="1973022" y="246504"/>
                    <a:pt x="1957778" y="252818"/>
                    <a:pt x="1941883" y="252818"/>
                  </a:cubicBezTo>
                  <a:lnTo>
                    <a:pt x="59931" y="252818"/>
                  </a:lnTo>
                  <a:cubicBezTo>
                    <a:pt x="44037" y="252818"/>
                    <a:pt x="28793" y="246504"/>
                    <a:pt x="17554" y="235265"/>
                  </a:cubicBezTo>
                  <a:cubicBezTo>
                    <a:pt x="6314" y="224025"/>
                    <a:pt x="0" y="208782"/>
                    <a:pt x="0" y="192887"/>
                  </a:cubicBezTo>
                  <a:lnTo>
                    <a:pt x="0" y="59931"/>
                  </a:lnTo>
                  <a:cubicBezTo>
                    <a:pt x="0" y="44037"/>
                    <a:pt x="6314" y="28793"/>
                    <a:pt x="17554" y="17554"/>
                  </a:cubicBezTo>
                  <a:cubicBezTo>
                    <a:pt x="28793" y="6314"/>
                    <a:pt x="44037" y="0"/>
                    <a:pt x="59931"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21" id="21"/>
            <p:cNvSpPr txBox="true"/>
            <p:nvPr/>
          </p:nvSpPr>
          <p:spPr>
            <a:xfrm>
              <a:off x="0" y="-38100"/>
              <a:ext cx="2001814" cy="290918"/>
            </a:xfrm>
            <a:prstGeom prst="rect">
              <a:avLst/>
            </a:prstGeom>
          </p:spPr>
          <p:txBody>
            <a:bodyPr anchor="ctr" rtlCol="false" tIns="50800" lIns="50800" bIns="50800" rIns="50800"/>
            <a:lstStyle/>
            <a:p>
              <a:pPr algn="ctr">
                <a:lnSpc>
                  <a:spcPts val="2659"/>
                </a:lnSpc>
              </a:pPr>
            </a:p>
          </p:txBody>
        </p:sp>
      </p:grpSp>
      <p:sp>
        <p:nvSpPr>
          <p:cNvPr name="TextBox 22" id="22"/>
          <p:cNvSpPr txBox="true"/>
          <p:nvPr/>
        </p:nvSpPr>
        <p:spPr>
          <a:xfrm rot="0">
            <a:off x="1114220" y="2151976"/>
            <a:ext cx="7585180" cy="1895464"/>
          </a:xfrm>
          <a:prstGeom prst="rect">
            <a:avLst/>
          </a:prstGeom>
        </p:spPr>
        <p:txBody>
          <a:bodyPr anchor="t" rtlCol="false" tIns="0" lIns="0" bIns="0" rIns="0">
            <a:spAutoFit/>
          </a:bodyPr>
          <a:lstStyle/>
          <a:p>
            <a:pPr algn="l">
              <a:lnSpc>
                <a:spcPts val="7424"/>
              </a:lnSpc>
            </a:pPr>
            <a:r>
              <a:rPr lang="en-US" sz="6749">
                <a:solidFill>
                  <a:srgbClr val="FFFFFF"/>
                </a:solidFill>
                <a:latin typeface="HK Modular"/>
                <a:ea typeface="HK Modular"/>
                <a:cs typeface="HK Modular"/>
                <a:sym typeface="HK Modular"/>
              </a:rPr>
              <a:t>IMPORTANCE OF IMS</a:t>
            </a:r>
          </a:p>
        </p:txBody>
      </p:sp>
      <p:sp>
        <p:nvSpPr>
          <p:cNvPr name="Freeform 23" id="23"/>
          <p:cNvSpPr/>
          <p:nvPr/>
        </p:nvSpPr>
        <p:spPr>
          <a:xfrm flipH="false" flipV="false" rot="0">
            <a:off x="6782201" y="8832844"/>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4" id="24"/>
          <p:cNvSpPr txBox="true"/>
          <p:nvPr/>
        </p:nvSpPr>
        <p:spPr>
          <a:xfrm rot="0">
            <a:off x="9005267" y="1760184"/>
            <a:ext cx="27746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1</a:t>
            </a:r>
          </a:p>
        </p:txBody>
      </p:sp>
      <p:sp>
        <p:nvSpPr>
          <p:cNvPr name="TextBox 25" id="25"/>
          <p:cNvSpPr txBox="true"/>
          <p:nvPr/>
        </p:nvSpPr>
        <p:spPr>
          <a:xfrm rot="0">
            <a:off x="9004621" y="3460933"/>
            <a:ext cx="27746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2</a:t>
            </a:r>
          </a:p>
        </p:txBody>
      </p:sp>
      <p:sp>
        <p:nvSpPr>
          <p:cNvPr name="TextBox 26" id="26"/>
          <p:cNvSpPr txBox="true"/>
          <p:nvPr/>
        </p:nvSpPr>
        <p:spPr>
          <a:xfrm rot="0">
            <a:off x="9004621" y="5270748"/>
            <a:ext cx="27746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3</a:t>
            </a:r>
          </a:p>
        </p:txBody>
      </p:sp>
      <p:sp>
        <p:nvSpPr>
          <p:cNvPr name="TextBox 27" id="27"/>
          <p:cNvSpPr txBox="true"/>
          <p:nvPr/>
        </p:nvSpPr>
        <p:spPr>
          <a:xfrm rot="0">
            <a:off x="8936191" y="7063769"/>
            <a:ext cx="41432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4</a:t>
            </a:r>
          </a:p>
        </p:txBody>
      </p:sp>
      <p:sp>
        <p:nvSpPr>
          <p:cNvPr name="TextBox 28" id="28"/>
          <p:cNvSpPr txBox="true"/>
          <p:nvPr/>
        </p:nvSpPr>
        <p:spPr>
          <a:xfrm rot="0">
            <a:off x="8936836" y="8684479"/>
            <a:ext cx="41432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5</a:t>
            </a:r>
          </a:p>
        </p:txBody>
      </p:sp>
      <p:sp>
        <p:nvSpPr>
          <p:cNvPr name="TextBox 29" id="29"/>
          <p:cNvSpPr txBox="true"/>
          <p:nvPr/>
        </p:nvSpPr>
        <p:spPr>
          <a:xfrm rot="0">
            <a:off x="10673439" y="1627614"/>
            <a:ext cx="5872752"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Prevents Stockouts &amp; Overstocks</a:t>
            </a:r>
          </a:p>
        </p:txBody>
      </p:sp>
      <p:grpSp>
        <p:nvGrpSpPr>
          <p:cNvPr name="Group 30" id="30"/>
          <p:cNvGrpSpPr/>
          <p:nvPr/>
        </p:nvGrpSpPr>
        <p:grpSpPr>
          <a:xfrm rot="0">
            <a:off x="10188675" y="3215391"/>
            <a:ext cx="4261534" cy="832049"/>
            <a:chOff x="0" y="0"/>
            <a:chExt cx="1294868" cy="252818"/>
          </a:xfrm>
        </p:grpSpPr>
        <p:sp>
          <p:nvSpPr>
            <p:cNvPr name="Freeform 31" id="31"/>
            <p:cNvSpPr/>
            <p:nvPr/>
          </p:nvSpPr>
          <p:spPr>
            <a:xfrm flipH="false" flipV="false" rot="0">
              <a:off x="0" y="0"/>
              <a:ext cx="1294868" cy="252818"/>
            </a:xfrm>
            <a:custGeom>
              <a:avLst/>
              <a:gdLst/>
              <a:ahLst/>
              <a:cxnLst/>
              <a:rect r="r" b="b" t="t" l="l"/>
              <a:pathLst>
                <a:path h="252818" w="1294868">
                  <a:moveTo>
                    <a:pt x="92652" y="0"/>
                  </a:moveTo>
                  <a:lnTo>
                    <a:pt x="1202216" y="0"/>
                  </a:lnTo>
                  <a:cubicBezTo>
                    <a:pt x="1226789" y="0"/>
                    <a:pt x="1250355" y="9761"/>
                    <a:pt x="1267731" y="27137"/>
                  </a:cubicBezTo>
                  <a:cubicBezTo>
                    <a:pt x="1285106" y="44513"/>
                    <a:pt x="1294868" y="68079"/>
                    <a:pt x="1294868" y="92652"/>
                  </a:cubicBezTo>
                  <a:lnTo>
                    <a:pt x="1294868" y="160167"/>
                  </a:lnTo>
                  <a:cubicBezTo>
                    <a:pt x="1294868" y="211337"/>
                    <a:pt x="1253386" y="252818"/>
                    <a:pt x="1202216" y="252818"/>
                  </a:cubicBezTo>
                  <a:lnTo>
                    <a:pt x="92652" y="252818"/>
                  </a:lnTo>
                  <a:cubicBezTo>
                    <a:pt x="68079" y="252818"/>
                    <a:pt x="44513" y="243057"/>
                    <a:pt x="27137" y="225681"/>
                  </a:cubicBezTo>
                  <a:cubicBezTo>
                    <a:pt x="9761" y="208306"/>
                    <a:pt x="0" y="184739"/>
                    <a:pt x="0" y="160167"/>
                  </a:cubicBezTo>
                  <a:lnTo>
                    <a:pt x="0" y="92652"/>
                  </a:lnTo>
                  <a:cubicBezTo>
                    <a:pt x="0" y="68079"/>
                    <a:pt x="9761" y="44513"/>
                    <a:pt x="27137" y="27137"/>
                  </a:cubicBezTo>
                  <a:cubicBezTo>
                    <a:pt x="44513" y="9761"/>
                    <a:pt x="68079" y="0"/>
                    <a:pt x="92652"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32" id="32"/>
            <p:cNvSpPr txBox="true"/>
            <p:nvPr/>
          </p:nvSpPr>
          <p:spPr>
            <a:xfrm>
              <a:off x="0" y="-38100"/>
              <a:ext cx="1294868" cy="290918"/>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10673439" y="3378338"/>
            <a:ext cx="3546121"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Improves Cash Flow</a:t>
            </a:r>
          </a:p>
        </p:txBody>
      </p:sp>
      <p:grpSp>
        <p:nvGrpSpPr>
          <p:cNvPr name="Group 34" id="34"/>
          <p:cNvGrpSpPr/>
          <p:nvPr/>
        </p:nvGrpSpPr>
        <p:grpSpPr>
          <a:xfrm rot="0">
            <a:off x="10188675" y="4966115"/>
            <a:ext cx="6357516" cy="836324"/>
            <a:chOff x="0" y="0"/>
            <a:chExt cx="1931732" cy="254117"/>
          </a:xfrm>
        </p:grpSpPr>
        <p:sp>
          <p:nvSpPr>
            <p:cNvPr name="Freeform 35" id="35"/>
            <p:cNvSpPr/>
            <p:nvPr/>
          </p:nvSpPr>
          <p:spPr>
            <a:xfrm flipH="false" flipV="false" rot="0">
              <a:off x="0" y="0"/>
              <a:ext cx="1931732" cy="254117"/>
            </a:xfrm>
            <a:custGeom>
              <a:avLst/>
              <a:gdLst/>
              <a:ahLst/>
              <a:cxnLst/>
              <a:rect r="r" b="b" t="t" l="l"/>
              <a:pathLst>
                <a:path h="254117" w="1931732">
                  <a:moveTo>
                    <a:pt x="62106" y="0"/>
                  </a:moveTo>
                  <a:lnTo>
                    <a:pt x="1869626" y="0"/>
                  </a:lnTo>
                  <a:cubicBezTo>
                    <a:pt x="1886097" y="0"/>
                    <a:pt x="1901894" y="6543"/>
                    <a:pt x="1913541" y="18190"/>
                  </a:cubicBezTo>
                  <a:cubicBezTo>
                    <a:pt x="1925188" y="29837"/>
                    <a:pt x="1931732" y="45634"/>
                    <a:pt x="1931732" y="62106"/>
                  </a:cubicBezTo>
                  <a:lnTo>
                    <a:pt x="1931732" y="192012"/>
                  </a:lnTo>
                  <a:cubicBezTo>
                    <a:pt x="1931732" y="226312"/>
                    <a:pt x="1903926" y="254117"/>
                    <a:pt x="1869626" y="254117"/>
                  </a:cubicBezTo>
                  <a:lnTo>
                    <a:pt x="62106" y="254117"/>
                  </a:lnTo>
                  <a:cubicBezTo>
                    <a:pt x="45634" y="254117"/>
                    <a:pt x="29837" y="247574"/>
                    <a:pt x="18190" y="235927"/>
                  </a:cubicBezTo>
                  <a:cubicBezTo>
                    <a:pt x="6543" y="224280"/>
                    <a:pt x="0" y="208483"/>
                    <a:pt x="0" y="192012"/>
                  </a:cubicBezTo>
                  <a:lnTo>
                    <a:pt x="0" y="62106"/>
                  </a:lnTo>
                  <a:cubicBezTo>
                    <a:pt x="0" y="45634"/>
                    <a:pt x="6543" y="29837"/>
                    <a:pt x="18190" y="18190"/>
                  </a:cubicBezTo>
                  <a:cubicBezTo>
                    <a:pt x="29837" y="6543"/>
                    <a:pt x="45634" y="0"/>
                    <a:pt x="62106"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36" id="36"/>
            <p:cNvSpPr txBox="true"/>
            <p:nvPr/>
          </p:nvSpPr>
          <p:spPr>
            <a:xfrm>
              <a:off x="0" y="-38100"/>
              <a:ext cx="1931732" cy="292217"/>
            </a:xfrm>
            <a:prstGeom prst="rect">
              <a:avLst/>
            </a:prstGeom>
          </p:spPr>
          <p:txBody>
            <a:bodyPr anchor="ctr" rtlCol="false" tIns="50800" lIns="50800" bIns="50800" rIns="50800"/>
            <a:lstStyle/>
            <a:p>
              <a:pPr algn="ctr">
                <a:lnSpc>
                  <a:spcPts val="2659"/>
                </a:lnSpc>
              </a:pPr>
            </a:p>
          </p:txBody>
        </p:sp>
      </p:grpSp>
      <p:sp>
        <p:nvSpPr>
          <p:cNvPr name="TextBox 37" id="37"/>
          <p:cNvSpPr txBox="true"/>
          <p:nvPr/>
        </p:nvSpPr>
        <p:spPr>
          <a:xfrm rot="0">
            <a:off x="10673439" y="5156386"/>
            <a:ext cx="5642103"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Enhances Customer Satisfaction</a:t>
            </a:r>
          </a:p>
        </p:txBody>
      </p:sp>
      <p:grpSp>
        <p:nvGrpSpPr>
          <p:cNvPr name="Group 38" id="38"/>
          <p:cNvGrpSpPr/>
          <p:nvPr/>
        </p:nvGrpSpPr>
        <p:grpSpPr>
          <a:xfrm rot="0">
            <a:off x="10188675" y="6716839"/>
            <a:ext cx="4902729" cy="776293"/>
            <a:chOff x="0" y="0"/>
            <a:chExt cx="1489695" cy="235877"/>
          </a:xfrm>
        </p:grpSpPr>
        <p:sp>
          <p:nvSpPr>
            <p:cNvPr name="Freeform 39" id="39"/>
            <p:cNvSpPr/>
            <p:nvPr/>
          </p:nvSpPr>
          <p:spPr>
            <a:xfrm flipH="false" flipV="false" rot="0">
              <a:off x="0" y="0"/>
              <a:ext cx="1489695" cy="235877"/>
            </a:xfrm>
            <a:custGeom>
              <a:avLst/>
              <a:gdLst/>
              <a:ahLst/>
              <a:cxnLst/>
              <a:rect r="r" b="b" t="t" l="l"/>
              <a:pathLst>
                <a:path h="235877" w="1489695">
                  <a:moveTo>
                    <a:pt x="80534" y="0"/>
                  </a:moveTo>
                  <a:lnTo>
                    <a:pt x="1409160" y="0"/>
                  </a:lnTo>
                  <a:cubicBezTo>
                    <a:pt x="1430519" y="0"/>
                    <a:pt x="1451004" y="8485"/>
                    <a:pt x="1466107" y="23588"/>
                  </a:cubicBezTo>
                  <a:cubicBezTo>
                    <a:pt x="1481210" y="38691"/>
                    <a:pt x="1489695" y="59175"/>
                    <a:pt x="1489695" y="80534"/>
                  </a:cubicBezTo>
                  <a:lnTo>
                    <a:pt x="1489695" y="155343"/>
                  </a:lnTo>
                  <a:cubicBezTo>
                    <a:pt x="1489695" y="176702"/>
                    <a:pt x="1481210" y="197186"/>
                    <a:pt x="1466107" y="212289"/>
                  </a:cubicBezTo>
                  <a:cubicBezTo>
                    <a:pt x="1451004" y="227392"/>
                    <a:pt x="1430519" y="235877"/>
                    <a:pt x="1409160" y="235877"/>
                  </a:cubicBezTo>
                  <a:lnTo>
                    <a:pt x="80534" y="235877"/>
                  </a:lnTo>
                  <a:cubicBezTo>
                    <a:pt x="59175" y="235877"/>
                    <a:pt x="38691" y="227392"/>
                    <a:pt x="23588" y="212289"/>
                  </a:cubicBezTo>
                  <a:cubicBezTo>
                    <a:pt x="8485" y="197186"/>
                    <a:pt x="0" y="176702"/>
                    <a:pt x="0" y="155343"/>
                  </a:cubicBezTo>
                  <a:lnTo>
                    <a:pt x="0" y="80534"/>
                  </a:lnTo>
                  <a:cubicBezTo>
                    <a:pt x="0" y="59175"/>
                    <a:pt x="8485" y="38691"/>
                    <a:pt x="23588" y="23588"/>
                  </a:cubicBezTo>
                  <a:cubicBezTo>
                    <a:pt x="38691" y="8485"/>
                    <a:pt x="59175" y="0"/>
                    <a:pt x="80534"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40" id="40"/>
            <p:cNvSpPr txBox="true"/>
            <p:nvPr/>
          </p:nvSpPr>
          <p:spPr>
            <a:xfrm>
              <a:off x="0" y="-38100"/>
              <a:ext cx="1489695" cy="273977"/>
            </a:xfrm>
            <a:prstGeom prst="rect">
              <a:avLst/>
            </a:prstGeom>
          </p:spPr>
          <p:txBody>
            <a:bodyPr anchor="ctr" rtlCol="false" tIns="50800" lIns="50800" bIns="50800" rIns="50800"/>
            <a:lstStyle/>
            <a:p>
              <a:pPr algn="ctr">
                <a:lnSpc>
                  <a:spcPts val="2659"/>
                </a:lnSpc>
              </a:pPr>
            </a:p>
          </p:txBody>
        </p:sp>
      </p:grpSp>
      <p:sp>
        <p:nvSpPr>
          <p:cNvPr name="TextBox 41" id="41"/>
          <p:cNvSpPr txBox="true"/>
          <p:nvPr/>
        </p:nvSpPr>
        <p:spPr>
          <a:xfrm rot="0">
            <a:off x="10673439" y="6879787"/>
            <a:ext cx="4187316"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Optimizes Supply Chain</a:t>
            </a:r>
          </a:p>
        </p:txBody>
      </p:sp>
      <p:grpSp>
        <p:nvGrpSpPr>
          <p:cNvPr name="Group 42" id="42"/>
          <p:cNvGrpSpPr/>
          <p:nvPr/>
        </p:nvGrpSpPr>
        <p:grpSpPr>
          <a:xfrm rot="0">
            <a:off x="10188675" y="8467564"/>
            <a:ext cx="5527495" cy="832049"/>
            <a:chOff x="0" y="0"/>
            <a:chExt cx="1679530" cy="252818"/>
          </a:xfrm>
        </p:grpSpPr>
        <p:sp>
          <p:nvSpPr>
            <p:cNvPr name="Freeform 43" id="43"/>
            <p:cNvSpPr/>
            <p:nvPr/>
          </p:nvSpPr>
          <p:spPr>
            <a:xfrm flipH="false" flipV="false" rot="0">
              <a:off x="0" y="0"/>
              <a:ext cx="1679530" cy="252818"/>
            </a:xfrm>
            <a:custGeom>
              <a:avLst/>
              <a:gdLst/>
              <a:ahLst/>
              <a:cxnLst/>
              <a:rect r="r" b="b" t="t" l="l"/>
              <a:pathLst>
                <a:path h="252818" w="1679530">
                  <a:moveTo>
                    <a:pt x="71432" y="0"/>
                  </a:moveTo>
                  <a:lnTo>
                    <a:pt x="1608098" y="0"/>
                  </a:lnTo>
                  <a:cubicBezTo>
                    <a:pt x="1647549" y="0"/>
                    <a:pt x="1679530" y="31981"/>
                    <a:pt x="1679530" y="71432"/>
                  </a:cubicBezTo>
                  <a:lnTo>
                    <a:pt x="1679530" y="181387"/>
                  </a:lnTo>
                  <a:cubicBezTo>
                    <a:pt x="1679530" y="220837"/>
                    <a:pt x="1647549" y="252818"/>
                    <a:pt x="1608098" y="252818"/>
                  </a:cubicBezTo>
                  <a:lnTo>
                    <a:pt x="71432" y="252818"/>
                  </a:lnTo>
                  <a:cubicBezTo>
                    <a:pt x="31981" y="252818"/>
                    <a:pt x="0" y="220837"/>
                    <a:pt x="0" y="181387"/>
                  </a:cubicBezTo>
                  <a:lnTo>
                    <a:pt x="0" y="71432"/>
                  </a:lnTo>
                  <a:cubicBezTo>
                    <a:pt x="0" y="31981"/>
                    <a:pt x="31981" y="0"/>
                    <a:pt x="71432"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44" id="44"/>
            <p:cNvSpPr txBox="true"/>
            <p:nvPr/>
          </p:nvSpPr>
          <p:spPr>
            <a:xfrm>
              <a:off x="0" y="-38100"/>
              <a:ext cx="1679530" cy="290918"/>
            </a:xfrm>
            <a:prstGeom prst="rect">
              <a:avLst/>
            </a:prstGeom>
          </p:spPr>
          <p:txBody>
            <a:bodyPr anchor="ctr" rtlCol="false" tIns="50800" lIns="50800" bIns="50800" rIns="50800"/>
            <a:lstStyle/>
            <a:p>
              <a:pPr algn="ctr">
                <a:lnSpc>
                  <a:spcPts val="2659"/>
                </a:lnSpc>
              </a:pPr>
            </a:p>
          </p:txBody>
        </p:sp>
      </p:grpSp>
      <p:sp>
        <p:nvSpPr>
          <p:cNvPr name="TextBox 45" id="45"/>
          <p:cNvSpPr txBox="true"/>
          <p:nvPr/>
        </p:nvSpPr>
        <p:spPr>
          <a:xfrm rot="0">
            <a:off x="10673439" y="8630511"/>
            <a:ext cx="4641006"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Supports Business Growth</a:t>
            </a:r>
          </a:p>
        </p:txBody>
      </p:sp>
      <p:sp>
        <p:nvSpPr>
          <p:cNvPr name="TextBox 46" id="46"/>
          <p:cNvSpPr txBox="true"/>
          <p:nvPr/>
        </p:nvSpPr>
        <p:spPr>
          <a:xfrm rot="0">
            <a:off x="1696907" y="972042"/>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grpSp>
        <p:nvGrpSpPr>
          <p:cNvPr name="Group 3" id="3"/>
          <p:cNvGrpSpPr/>
          <p:nvPr/>
        </p:nvGrpSpPr>
        <p:grpSpPr>
          <a:xfrm rot="0">
            <a:off x="8727975" y="1464666"/>
            <a:ext cx="832049" cy="83204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8727330" y="3215391"/>
            <a:ext cx="832049" cy="83204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8727975" y="5012520"/>
            <a:ext cx="832049" cy="83204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8727975" y="6809649"/>
            <a:ext cx="832049" cy="83204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8727975" y="8426251"/>
            <a:ext cx="832049" cy="83204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8" id="18"/>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3">
              <a:alphaModFix amt="37000"/>
            </a:blip>
            <a:stretch>
              <a:fillRect l="0" t="0" r="0" b="0"/>
            </a:stretch>
          </a:blipFill>
        </p:spPr>
      </p:sp>
      <p:grpSp>
        <p:nvGrpSpPr>
          <p:cNvPr name="Group 19" id="19"/>
          <p:cNvGrpSpPr/>
          <p:nvPr/>
        </p:nvGrpSpPr>
        <p:grpSpPr>
          <a:xfrm rot="0">
            <a:off x="9817740" y="1536239"/>
            <a:ext cx="4214298" cy="732599"/>
            <a:chOff x="0" y="0"/>
            <a:chExt cx="1280515" cy="222600"/>
          </a:xfrm>
        </p:grpSpPr>
        <p:sp>
          <p:nvSpPr>
            <p:cNvPr name="Freeform 20" id="20"/>
            <p:cNvSpPr/>
            <p:nvPr/>
          </p:nvSpPr>
          <p:spPr>
            <a:xfrm flipH="false" flipV="false" rot="0">
              <a:off x="0" y="0"/>
              <a:ext cx="1280515" cy="222600"/>
            </a:xfrm>
            <a:custGeom>
              <a:avLst/>
              <a:gdLst/>
              <a:ahLst/>
              <a:cxnLst/>
              <a:rect r="r" b="b" t="t" l="l"/>
              <a:pathLst>
                <a:path h="222600" w="1280515">
                  <a:moveTo>
                    <a:pt x="93690" y="0"/>
                  </a:moveTo>
                  <a:lnTo>
                    <a:pt x="1186825" y="0"/>
                  </a:lnTo>
                  <a:cubicBezTo>
                    <a:pt x="1238568" y="0"/>
                    <a:pt x="1280515" y="41946"/>
                    <a:pt x="1280515" y="93690"/>
                  </a:cubicBezTo>
                  <a:lnTo>
                    <a:pt x="1280515" y="128910"/>
                  </a:lnTo>
                  <a:cubicBezTo>
                    <a:pt x="1280515" y="180654"/>
                    <a:pt x="1238568" y="222600"/>
                    <a:pt x="1186825" y="222600"/>
                  </a:cubicBezTo>
                  <a:lnTo>
                    <a:pt x="93690" y="222600"/>
                  </a:lnTo>
                  <a:cubicBezTo>
                    <a:pt x="41946" y="222600"/>
                    <a:pt x="0" y="180654"/>
                    <a:pt x="0" y="128910"/>
                  </a:cubicBezTo>
                  <a:lnTo>
                    <a:pt x="0" y="93690"/>
                  </a:lnTo>
                  <a:cubicBezTo>
                    <a:pt x="0" y="41946"/>
                    <a:pt x="41946" y="0"/>
                    <a:pt x="93690"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21" id="21"/>
            <p:cNvSpPr txBox="true"/>
            <p:nvPr/>
          </p:nvSpPr>
          <p:spPr>
            <a:xfrm>
              <a:off x="0" y="-38100"/>
              <a:ext cx="1280515" cy="260700"/>
            </a:xfrm>
            <a:prstGeom prst="rect">
              <a:avLst/>
            </a:prstGeom>
          </p:spPr>
          <p:txBody>
            <a:bodyPr anchor="ctr" rtlCol="false" tIns="50800" lIns="50800" bIns="50800" rIns="50800"/>
            <a:lstStyle/>
            <a:p>
              <a:pPr algn="ctr">
                <a:lnSpc>
                  <a:spcPts val="2659"/>
                </a:lnSpc>
              </a:pPr>
            </a:p>
          </p:txBody>
        </p:sp>
      </p:grpSp>
      <p:sp>
        <p:nvSpPr>
          <p:cNvPr name="TextBox 22" id="22"/>
          <p:cNvSpPr txBox="true"/>
          <p:nvPr/>
        </p:nvSpPr>
        <p:spPr>
          <a:xfrm rot="0">
            <a:off x="1696907" y="2151976"/>
            <a:ext cx="6401126" cy="1895464"/>
          </a:xfrm>
          <a:prstGeom prst="rect">
            <a:avLst/>
          </a:prstGeom>
        </p:spPr>
        <p:txBody>
          <a:bodyPr anchor="t" rtlCol="false" tIns="0" lIns="0" bIns="0" rIns="0">
            <a:spAutoFit/>
          </a:bodyPr>
          <a:lstStyle/>
          <a:p>
            <a:pPr algn="l">
              <a:lnSpc>
                <a:spcPts val="7424"/>
              </a:lnSpc>
            </a:pPr>
            <a:r>
              <a:rPr lang="en-US" sz="6749">
                <a:solidFill>
                  <a:srgbClr val="FFFFFF"/>
                </a:solidFill>
                <a:latin typeface="HK Modular"/>
                <a:ea typeface="HK Modular"/>
                <a:cs typeface="HK Modular"/>
                <a:sym typeface="HK Modular"/>
              </a:rPr>
              <a:t>KEY FEATURES</a:t>
            </a:r>
          </a:p>
        </p:txBody>
      </p:sp>
      <p:sp>
        <p:nvSpPr>
          <p:cNvPr name="Freeform 23" id="23"/>
          <p:cNvSpPr/>
          <p:nvPr/>
        </p:nvSpPr>
        <p:spPr>
          <a:xfrm flipH="false" flipV="false" rot="0">
            <a:off x="6782201" y="8832844"/>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4" id="24"/>
          <p:cNvSpPr txBox="true"/>
          <p:nvPr/>
        </p:nvSpPr>
        <p:spPr>
          <a:xfrm rot="0">
            <a:off x="9005267" y="1760184"/>
            <a:ext cx="27746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1</a:t>
            </a:r>
          </a:p>
        </p:txBody>
      </p:sp>
      <p:sp>
        <p:nvSpPr>
          <p:cNvPr name="TextBox 25" id="25"/>
          <p:cNvSpPr txBox="true"/>
          <p:nvPr/>
        </p:nvSpPr>
        <p:spPr>
          <a:xfrm rot="0">
            <a:off x="9004621" y="3460933"/>
            <a:ext cx="27746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2</a:t>
            </a:r>
          </a:p>
        </p:txBody>
      </p:sp>
      <p:sp>
        <p:nvSpPr>
          <p:cNvPr name="TextBox 26" id="26"/>
          <p:cNvSpPr txBox="true"/>
          <p:nvPr/>
        </p:nvSpPr>
        <p:spPr>
          <a:xfrm rot="0">
            <a:off x="9004621" y="5270748"/>
            <a:ext cx="27746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3</a:t>
            </a:r>
          </a:p>
        </p:txBody>
      </p:sp>
      <p:sp>
        <p:nvSpPr>
          <p:cNvPr name="TextBox 27" id="27"/>
          <p:cNvSpPr txBox="true"/>
          <p:nvPr/>
        </p:nvSpPr>
        <p:spPr>
          <a:xfrm rot="0">
            <a:off x="8936191" y="7063769"/>
            <a:ext cx="41432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4</a:t>
            </a:r>
          </a:p>
        </p:txBody>
      </p:sp>
      <p:sp>
        <p:nvSpPr>
          <p:cNvPr name="TextBox 28" id="28"/>
          <p:cNvSpPr txBox="true"/>
          <p:nvPr/>
        </p:nvSpPr>
        <p:spPr>
          <a:xfrm rot="0">
            <a:off x="8936836" y="8684479"/>
            <a:ext cx="41432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5</a:t>
            </a:r>
          </a:p>
        </p:txBody>
      </p:sp>
      <p:sp>
        <p:nvSpPr>
          <p:cNvPr name="TextBox 29" id="29"/>
          <p:cNvSpPr txBox="true"/>
          <p:nvPr/>
        </p:nvSpPr>
        <p:spPr>
          <a:xfrm rot="0">
            <a:off x="10012231" y="1613674"/>
            <a:ext cx="8039615"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Account Registration</a:t>
            </a:r>
          </a:p>
        </p:txBody>
      </p:sp>
      <p:grpSp>
        <p:nvGrpSpPr>
          <p:cNvPr name="Group 30" id="30"/>
          <p:cNvGrpSpPr/>
          <p:nvPr/>
        </p:nvGrpSpPr>
        <p:grpSpPr>
          <a:xfrm rot="0">
            <a:off x="9817740" y="3215391"/>
            <a:ext cx="3370840" cy="836324"/>
            <a:chOff x="0" y="0"/>
            <a:chExt cx="1024230" cy="254117"/>
          </a:xfrm>
        </p:grpSpPr>
        <p:sp>
          <p:nvSpPr>
            <p:cNvPr name="Freeform 31" id="31"/>
            <p:cNvSpPr/>
            <p:nvPr/>
          </p:nvSpPr>
          <p:spPr>
            <a:xfrm flipH="false" flipV="false" rot="0">
              <a:off x="0" y="0"/>
              <a:ext cx="1024230" cy="254117"/>
            </a:xfrm>
            <a:custGeom>
              <a:avLst/>
              <a:gdLst/>
              <a:ahLst/>
              <a:cxnLst/>
              <a:rect r="r" b="b" t="t" l="l"/>
              <a:pathLst>
                <a:path h="254117" w="1024230">
                  <a:moveTo>
                    <a:pt x="117133" y="0"/>
                  </a:moveTo>
                  <a:lnTo>
                    <a:pt x="907097" y="0"/>
                  </a:lnTo>
                  <a:cubicBezTo>
                    <a:pt x="971787" y="0"/>
                    <a:pt x="1024230" y="52442"/>
                    <a:pt x="1024230" y="117133"/>
                  </a:cubicBezTo>
                  <a:lnTo>
                    <a:pt x="1024230" y="136984"/>
                  </a:lnTo>
                  <a:cubicBezTo>
                    <a:pt x="1024230" y="201675"/>
                    <a:pt x="971787" y="254117"/>
                    <a:pt x="907097" y="254117"/>
                  </a:cubicBezTo>
                  <a:lnTo>
                    <a:pt x="117133" y="254117"/>
                  </a:lnTo>
                  <a:cubicBezTo>
                    <a:pt x="52442" y="254117"/>
                    <a:pt x="0" y="201675"/>
                    <a:pt x="0" y="136984"/>
                  </a:cubicBezTo>
                  <a:lnTo>
                    <a:pt x="0" y="117133"/>
                  </a:lnTo>
                  <a:cubicBezTo>
                    <a:pt x="0" y="52442"/>
                    <a:pt x="52442" y="0"/>
                    <a:pt x="117133"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32" id="32"/>
            <p:cNvSpPr txBox="true"/>
            <p:nvPr/>
          </p:nvSpPr>
          <p:spPr>
            <a:xfrm>
              <a:off x="0" y="-38100"/>
              <a:ext cx="1024230" cy="292217"/>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10239448" y="3378338"/>
            <a:ext cx="3418118"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Admin Login</a:t>
            </a:r>
          </a:p>
        </p:txBody>
      </p:sp>
      <p:grpSp>
        <p:nvGrpSpPr>
          <p:cNvPr name="Group 34" id="34"/>
          <p:cNvGrpSpPr/>
          <p:nvPr/>
        </p:nvGrpSpPr>
        <p:grpSpPr>
          <a:xfrm rot="0">
            <a:off x="9817740" y="4994690"/>
            <a:ext cx="4766845" cy="803474"/>
            <a:chOff x="0" y="0"/>
            <a:chExt cx="1448406" cy="244136"/>
          </a:xfrm>
        </p:grpSpPr>
        <p:sp>
          <p:nvSpPr>
            <p:cNvPr name="Freeform 35" id="35"/>
            <p:cNvSpPr/>
            <p:nvPr/>
          </p:nvSpPr>
          <p:spPr>
            <a:xfrm flipH="false" flipV="false" rot="0">
              <a:off x="0" y="0"/>
              <a:ext cx="1448406" cy="244136"/>
            </a:xfrm>
            <a:custGeom>
              <a:avLst/>
              <a:gdLst/>
              <a:ahLst/>
              <a:cxnLst/>
              <a:rect r="r" b="b" t="t" l="l"/>
              <a:pathLst>
                <a:path h="244136" w="1448406">
                  <a:moveTo>
                    <a:pt x="82830" y="0"/>
                  </a:moveTo>
                  <a:lnTo>
                    <a:pt x="1365576" y="0"/>
                  </a:lnTo>
                  <a:cubicBezTo>
                    <a:pt x="1411322" y="0"/>
                    <a:pt x="1448406" y="37084"/>
                    <a:pt x="1448406" y="82830"/>
                  </a:cubicBezTo>
                  <a:lnTo>
                    <a:pt x="1448406" y="161306"/>
                  </a:lnTo>
                  <a:cubicBezTo>
                    <a:pt x="1448406" y="207052"/>
                    <a:pt x="1411322" y="244136"/>
                    <a:pt x="1365576" y="244136"/>
                  </a:cubicBezTo>
                  <a:lnTo>
                    <a:pt x="82830" y="244136"/>
                  </a:lnTo>
                  <a:cubicBezTo>
                    <a:pt x="37084" y="244136"/>
                    <a:pt x="0" y="207052"/>
                    <a:pt x="0" y="161306"/>
                  </a:cubicBezTo>
                  <a:lnTo>
                    <a:pt x="0" y="82830"/>
                  </a:lnTo>
                  <a:cubicBezTo>
                    <a:pt x="0" y="37084"/>
                    <a:pt x="37084" y="0"/>
                    <a:pt x="82830"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36" id="36"/>
            <p:cNvSpPr txBox="true"/>
            <p:nvPr/>
          </p:nvSpPr>
          <p:spPr>
            <a:xfrm>
              <a:off x="0" y="-38100"/>
              <a:ext cx="1448406" cy="282236"/>
            </a:xfrm>
            <a:prstGeom prst="rect">
              <a:avLst/>
            </a:prstGeom>
          </p:spPr>
          <p:txBody>
            <a:bodyPr anchor="ctr" rtlCol="false" tIns="50800" lIns="50800" bIns="50800" rIns="50800"/>
            <a:lstStyle/>
            <a:p>
              <a:pPr algn="ctr">
                <a:lnSpc>
                  <a:spcPts val="2659"/>
                </a:lnSpc>
              </a:pPr>
            </a:p>
          </p:txBody>
        </p:sp>
      </p:grpSp>
      <p:sp>
        <p:nvSpPr>
          <p:cNvPr name="TextBox 37" id="37"/>
          <p:cNvSpPr txBox="true"/>
          <p:nvPr/>
        </p:nvSpPr>
        <p:spPr>
          <a:xfrm rot="0">
            <a:off x="10239448" y="5129062"/>
            <a:ext cx="5642103"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Product Management</a:t>
            </a:r>
          </a:p>
        </p:txBody>
      </p:sp>
      <p:grpSp>
        <p:nvGrpSpPr>
          <p:cNvPr name="Group 38" id="38"/>
          <p:cNvGrpSpPr/>
          <p:nvPr/>
        </p:nvGrpSpPr>
        <p:grpSpPr>
          <a:xfrm rot="0">
            <a:off x="9817740" y="6809649"/>
            <a:ext cx="3032027" cy="739240"/>
            <a:chOff x="0" y="0"/>
            <a:chExt cx="921282" cy="224618"/>
          </a:xfrm>
        </p:grpSpPr>
        <p:sp>
          <p:nvSpPr>
            <p:cNvPr name="Freeform 39" id="39"/>
            <p:cNvSpPr/>
            <p:nvPr/>
          </p:nvSpPr>
          <p:spPr>
            <a:xfrm flipH="false" flipV="false" rot="0">
              <a:off x="0" y="0"/>
              <a:ext cx="921282" cy="224618"/>
            </a:xfrm>
            <a:custGeom>
              <a:avLst/>
              <a:gdLst/>
              <a:ahLst/>
              <a:cxnLst/>
              <a:rect r="r" b="b" t="t" l="l"/>
              <a:pathLst>
                <a:path h="224618" w="921282">
                  <a:moveTo>
                    <a:pt x="112309" y="0"/>
                  </a:moveTo>
                  <a:lnTo>
                    <a:pt x="808973" y="0"/>
                  </a:lnTo>
                  <a:cubicBezTo>
                    <a:pt x="838759" y="0"/>
                    <a:pt x="867325" y="11833"/>
                    <a:pt x="888387" y="32895"/>
                  </a:cubicBezTo>
                  <a:cubicBezTo>
                    <a:pt x="909449" y="53957"/>
                    <a:pt x="921282" y="82523"/>
                    <a:pt x="921282" y="112309"/>
                  </a:cubicBezTo>
                  <a:lnTo>
                    <a:pt x="921282" y="112309"/>
                  </a:lnTo>
                  <a:cubicBezTo>
                    <a:pt x="921282" y="142095"/>
                    <a:pt x="909449" y="170662"/>
                    <a:pt x="888387" y="191724"/>
                  </a:cubicBezTo>
                  <a:cubicBezTo>
                    <a:pt x="867325" y="212786"/>
                    <a:pt x="838759" y="224618"/>
                    <a:pt x="808973" y="224618"/>
                  </a:cubicBezTo>
                  <a:lnTo>
                    <a:pt x="112309" y="224618"/>
                  </a:lnTo>
                  <a:cubicBezTo>
                    <a:pt x="82523" y="224618"/>
                    <a:pt x="53957" y="212786"/>
                    <a:pt x="32895" y="191724"/>
                  </a:cubicBezTo>
                  <a:cubicBezTo>
                    <a:pt x="11833" y="170662"/>
                    <a:pt x="0" y="142095"/>
                    <a:pt x="0" y="112309"/>
                  </a:cubicBezTo>
                  <a:lnTo>
                    <a:pt x="0" y="112309"/>
                  </a:lnTo>
                  <a:cubicBezTo>
                    <a:pt x="0" y="82523"/>
                    <a:pt x="11833" y="53957"/>
                    <a:pt x="32895" y="32895"/>
                  </a:cubicBezTo>
                  <a:cubicBezTo>
                    <a:pt x="53957" y="11833"/>
                    <a:pt x="82523" y="0"/>
                    <a:pt x="112309"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40" id="40"/>
            <p:cNvSpPr txBox="true"/>
            <p:nvPr/>
          </p:nvSpPr>
          <p:spPr>
            <a:xfrm>
              <a:off x="0" y="-38100"/>
              <a:ext cx="921282" cy="262718"/>
            </a:xfrm>
            <a:prstGeom prst="rect">
              <a:avLst/>
            </a:prstGeom>
          </p:spPr>
          <p:txBody>
            <a:bodyPr anchor="ctr" rtlCol="false" tIns="50800" lIns="50800" bIns="50800" rIns="50800"/>
            <a:lstStyle/>
            <a:p>
              <a:pPr algn="ctr">
                <a:lnSpc>
                  <a:spcPts val="2659"/>
                </a:lnSpc>
              </a:pPr>
            </a:p>
          </p:txBody>
        </p:sp>
      </p:grpSp>
      <p:sp>
        <p:nvSpPr>
          <p:cNvPr name="TextBox 41" id="41"/>
          <p:cNvSpPr txBox="true"/>
          <p:nvPr/>
        </p:nvSpPr>
        <p:spPr>
          <a:xfrm rot="0">
            <a:off x="10175446" y="6874489"/>
            <a:ext cx="5348642"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Transactions</a:t>
            </a:r>
          </a:p>
        </p:txBody>
      </p:sp>
      <p:grpSp>
        <p:nvGrpSpPr>
          <p:cNvPr name="Group 42" id="42"/>
          <p:cNvGrpSpPr/>
          <p:nvPr/>
        </p:nvGrpSpPr>
        <p:grpSpPr>
          <a:xfrm rot="0">
            <a:off x="9817740" y="8463289"/>
            <a:ext cx="4261534" cy="795011"/>
            <a:chOff x="0" y="0"/>
            <a:chExt cx="1294868" cy="241564"/>
          </a:xfrm>
        </p:grpSpPr>
        <p:sp>
          <p:nvSpPr>
            <p:cNvPr name="Freeform 43" id="43"/>
            <p:cNvSpPr/>
            <p:nvPr/>
          </p:nvSpPr>
          <p:spPr>
            <a:xfrm flipH="false" flipV="false" rot="0">
              <a:off x="0" y="0"/>
              <a:ext cx="1294868" cy="241564"/>
            </a:xfrm>
            <a:custGeom>
              <a:avLst/>
              <a:gdLst/>
              <a:ahLst/>
              <a:cxnLst/>
              <a:rect r="r" b="b" t="t" l="l"/>
              <a:pathLst>
                <a:path h="241564" w="1294868">
                  <a:moveTo>
                    <a:pt x="92652" y="0"/>
                  </a:moveTo>
                  <a:lnTo>
                    <a:pt x="1202216" y="0"/>
                  </a:lnTo>
                  <a:cubicBezTo>
                    <a:pt x="1226789" y="0"/>
                    <a:pt x="1250355" y="9761"/>
                    <a:pt x="1267731" y="27137"/>
                  </a:cubicBezTo>
                  <a:cubicBezTo>
                    <a:pt x="1285106" y="44513"/>
                    <a:pt x="1294868" y="68079"/>
                    <a:pt x="1294868" y="92652"/>
                  </a:cubicBezTo>
                  <a:lnTo>
                    <a:pt x="1294868" y="148913"/>
                  </a:lnTo>
                  <a:cubicBezTo>
                    <a:pt x="1294868" y="200083"/>
                    <a:pt x="1253386" y="241564"/>
                    <a:pt x="1202216" y="241564"/>
                  </a:cubicBezTo>
                  <a:lnTo>
                    <a:pt x="92652" y="241564"/>
                  </a:lnTo>
                  <a:cubicBezTo>
                    <a:pt x="68079" y="241564"/>
                    <a:pt x="44513" y="231803"/>
                    <a:pt x="27137" y="214427"/>
                  </a:cubicBezTo>
                  <a:cubicBezTo>
                    <a:pt x="9761" y="197052"/>
                    <a:pt x="0" y="173485"/>
                    <a:pt x="0" y="148913"/>
                  </a:cubicBezTo>
                  <a:lnTo>
                    <a:pt x="0" y="92652"/>
                  </a:lnTo>
                  <a:cubicBezTo>
                    <a:pt x="0" y="68079"/>
                    <a:pt x="9761" y="44513"/>
                    <a:pt x="27137" y="27137"/>
                  </a:cubicBezTo>
                  <a:cubicBezTo>
                    <a:pt x="44513" y="9761"/>
                    <a:pt x="68079" y="0"/>
                    <a:pt x="92652"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44" id="44"/>
            <p:cNvSpPr txBox="true"/>
            <p:nvPr/>
          </p:nvSpPr>
          <p:spPr>
            <a:xfrm>
              <a:off x="0" y="-38100"/>
              <a:ext cx="1294868" cy="279664"/>
            </a:xfrm>
            <a:prstGeom prst="rect">
              <a:avLst/>
            </a:prstGeom>
          </p:spPr>
          <p:txBody>
            <a:bodyPr anchor="ctr" rtlCol="false" tIns="50800" lIns="50800" bIns="50800" rIns="50800"/>
            <a:lstStyle/>
            <a:p>
              <a:pPr algn="ctr">
                <a:lnSpc>
                  <a:spcPts val="2659"/>
                </a:lnSpc>
              </a:pPr>
            </a:p>
          </p:txBody>
        </p:sp>
      </p:grpSp>
      <p:sp>
        <p:nvSpPr>
          <p:cNvPr name="TextBox 45" id="45"/>
          <p:cNvSpPr txBox="true"/>
          <p:nvPr/>
        </p:nvSpPr>
        <p:spPr>
          <a:xfrm rot="0">
            <a:off x="10175446" y="8570117"/>
            <a:ext cx="4641006"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Generate Report</a:t>
            </a:r>
          </a:p>
        </p:txBody>
      </p:sp>
      <p:sp>
        <p:nvSpPr>
          <p:cNvPr name="TextBox 46" id="46"/>
          <p:cNvSpPr txBox="true"/>
          <p:nvPr/>
        </p:nvSpPr>
        <p:spPr>
          <a:xfrm rot="0">
            <a:off x="1696907" y="972042"/>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Freeform 3" id="3"/>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3">
              <a:alphaModFix amt="37000"/>
            </a:blip>
            <a:stretch>
              <a:fillRect l="0" t="0" r="0" b="0"/>
            </a:stretch>
          </a:blipFill>
        </p:spPr>
      </p:sp>
      <p:sp>
        <p:nvSpPr>
          <p:cNvPr name="TextBox 4" id="4"/>
          <p:cNvSpPr txBox="true"/>
          <p:nvPr/>
        </p:nvSpPr>
        <p:spPr>
          <a:xfrm rot="0">
            <a:off x="1028700" y="2075446"/>
            <a:ext cx="13050477" cy="1426199"/>
          </a:xfrm>
          <a:prstGeom prst="rect">
            <a:avLst/>
          </a:prstGeom>
        </p:spPr>
        <p:txBody>
          <a:bodyPr anchor="t" rtlCol="false" tIns="0" lIns="0" bIns="0" rIns="0">
            <a:spAutoFit/>
          </a:bodyPr>
          <a:lstStyle/>
          <a:p>
            <a:pPr algn="l" marL="1090115" indent="-545057" lvl="1">
              <a:lnSpc>
                <a:spcPts val="5554"/>
              </a:lnSpc>
              <a:buAutoNum type="arabicPeriod" startAt="1"/>
            </a:pPr>
            <a:r>
              <a:rPr lang="en-US" sz="5049">
                <a:solidFill>
                  <a:srgbClr val="FFFFFF"/>
                </a:solidFill>
                <a:latin typeface="HK Modular"/>
                <a:ea typeface="HK Modular"/>
                <a:cs typeface="HK Modular"/>
                <a:sym typeface="HK Modular"/>
              </a:rPr>
              <a:t> ACCOUNT </a:t>
            </a:r>
          </a:p>
          <a:p>
            <a:pPr algn="l">
              <a:lnSpc>
                <a:spcPts val="5554"/>
              </a:lnSpc>
            </a:pPr>
            <a:r>
              <a:rPr lang="en-US" sz="5049">
                <a:solidFill>
                  <a:srgbClr val="FFFFFF"/>
                </a:solidFill>
                <a:latin typeface="HK Modular"/>
                <a:ea typeface="HK Modular"/>
                <a:cs typeface="HK Modular"/>
                <a:sym typeface="HK Modular"/>
              </a:rPr>
              <a:t>     </a:t>
            </a:r>
            <a:r>
              <a:rPr lang="en-US" sz="5049">
                <a:solidFill>
                  <a:srgbClr val="FFFFFF"/>
                </a:solidFill>
                <a:latin typeface="HK Modular"/>
                <a:ea typeface="HK Modular"/>
                <a:cs typeface="HK Modular"/>
                <a:sym typeface="HK Modular"/>
              </a:rPr>
              <a:t>REGISTRATION</a:t>
            </a:r>
          </a:p>
        </p:txBody>
      </p:sp>
      <p:sp>
        <p:nvSpPr>
          <p:cNvPr name="TextBox 5" id="5"/>
          <p:cNvSpPr txBox="true"/>
          <p:nvPr/>
        </p:nvSpPr>
        <p:spPr>
          <a:xfrm rot="0">
            <a:off x="1648888" y="3953141"/>
            <a:ext cx="6305453" cy="3649405"/>
          </a:xfrm>
          <a:prstGeom prst="rect">
            <a:avLst/>
          </a:prstGeom>
        </p:spPr>
        <p:txBody>
          <a:bodyPr anchor="t" rtlCol="false" tIns="0" lIns="0" bIns="0" rIns="0">
            <a:spAutoFit/>
          </a:bodyPr>
          <a:lstStyle/>
          <a:p>
            <a:pPr algn="l" marL="555435" indent="-277718" lvl="1">
              <a:lnSpc>
                <a:spcPts val="3601"/>
              </a:lnSpc>
              <a:buFont typeface="Arial"/>
              <a:buChar char="•"/>
            </a:pPr>
            <a:r>
              <a:rPr lang="en-US" sz="2572">
                <a:solidFill>
                  <a:srgbClr val="FFFFFF"/>
                </a:solidFill>
                <a:latin typeface="Garet"/>
                <a:ea typeface="Garet"/>
                <a:cs typeface="Garet"/>
                <a:sym typeface="Garet"/>
              </a:rPr>
              <a:t>Process of creating a new user account in a system/app.</a:t>
            </a:r>
          </a:p>
          <a:p>
            <a:pPr algn="l" marL="555435" indent="-277718" lvl="1">
              <a:lnSpc>
                <a:spcPts val="3601"/>
              </a:lnSpc>
              <a:buFont typeface="Arial"/>
              <a:buChar char="•"/>
            </a:pPr>
            <a:r>
              <a:rPr lang="en-US" sz="2572">
                <a:solidFill>
                  <a:srgbClr val="FFFFFF"/>
                </a:solidFill>
                <a:latin typeface="Garet"/>
                <a:ea typeface="Garet"/>
                <a:cs typeface="Garet"/>
                <a:sym typeface="Garet"/>
              </a:rPr>
              <a:t>Requires basic details (name, email, phone, password, etc.).</a:t>
            </a:r>
          </a:p>
          <a:p>
            <a:pPr algn="l" marL="555435" indent="-277718" lvl="1">
              <a:lnSpc>
                <a:spcPts val="3601"/>
              </a:lnSpc>
              <a:spcBef>
                <a:spcPct val="0"/>
              </a:spcBef>
              <a:buFont typeface="Arial"/>
              <a:buChar char="•"/>
            </a:pPr>
            <a:r>
              <a:rPr lang="en-US" sz="2572">
                <a:solidFill>
                  <a:srgbClr val="FFFFFF"/>
                </a:solidFill>
                <a:latin typeface="Garet"/>
                <a:ea typeface="Garet"/>
                <a:cs typeface="Garet"/>
                <a:sym typeface="Garet"/>
              </a:rPr>
              <a:t>Grants users access to personalized features &amp; secure login.</a:t>
            </a:r>
          </a:p>
          <a:p>
            <a:pPr algn="l">
              <a:lnSpc>
                <a:spcPts val="3601"/>
              </a:lnSpc>
              <a:spcBef>
                <a:spcPct val="0"/>
              </a:spcBef>
            </a:pPr>
          </a:p>
        </p:txBody>
      </p:sp>
      <p:pic>
        <p:nvPicPr>
          <p:cNvPr name="Picture 6" id="6"/>
          <p:cNvPicPr>
            <a:picLocks noChangeAspect="true"/>
          </p:cNvPicPr>
          <p:nvPr/>
        </p:nvPicPr>
        <p:blipFill>
          <a:blip r:embed="rId4"/>
          <a:srcRect l="0" t="0" r="0" b="0"/>
          <a:stretch>
            <a:fillRect/>
          </a:stretch>
        </p:blipFill>
        <p:spPr>
          <a:xfrm flipH="false" flipV="false" rot="0">
            <a:off x="1477813" y="8735983"/>
            <a:ext cx="3104923" cy="372591"/>
          </a:xfrm>
          <a:prstGeom prst="rect">
            <a:avLst/>
          </a:prstGeom>
        </p:spPr>
      </p:pic>
      <p:sp>
        <p:nvSpPr>
          <p:cNvPr name="Freeform 7" id="7"/>
          <p:cNvSpPr/>
          <p:nvPr/>
        </p:nvSpPr>
        <p:spPr>
          <a:xfrm flipH="false" flipV="false" rot="0">
            <a:off x="16487552" y="8557452"/>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648888" y="801438"/>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Freeform 3" id="3"/>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3">
              <a:alphaModFix amt="37000"/>
            </a:blip>
            <a:stretch>
              <a:fillRect l="0" t="0" r="0" b="0"/>
            </a:stretch>
          </a:blipFill>
        </p:spPr>
      </p:sp>
      <p:sp>
        <p:nvSpPr>
          <p:cNvPr name="TextBox 4" id="4"/>
          <p:cNvSpPr txBox="true"/>
          <p:nvPr/>
        </p:nvSpPr>
        <p:spPr>
          <a:xfrm rot="0">
            <a:off x="1028700" y="2075446"/>
            <a:ext cx="13050477" cy="721349"/>
          </a:xfrm>
          <a:prstGeom prst="rect">
            <a:avLst/>
          </a:prstGeom>
        </p:spPr>
        <p:txBody>
          <a:bodyPr anchor="t" rtlCol="false" tIns="0" lIns="0" bIns="0" rIns="0">
            <a:spAutoFit/>
          </a:bodyPr>
          <a:lstStyle/>
          <a:p>
            <a:pPr algn="l" marL="1090115" indent="-545057" lvl="1">
              <a:lnSpc>
                <a:spcPts val="5554"/>
              </a:lnSpc>
              <a:buAutoNum type="arabicPeriod" startAt="1"/>
            </a:pPr>
            <a:r>
              <a:rPr lang="en-US" sz="5049">
                <a:solidFill>
                  <a:srgbClr val="FFFFFF"/>
                </a:solidFill>
                <a:latin typeface="HK Modular"/>
                <a:ea typeface="HK Modular"/>
                <a:cs typeface="HK Modular"/>
                <a:sym typeface="HK Modular"/>
              </a:rPr>
              <a:t> ADMIN LOGIN </a:t>
            </a:r>
          </a:p>
        </p:txBody>
      </p:sp>
      <p:sp>
        <p:nvSpPr>
          <p:cNvPr name="TextBox 5" id="5"/>
          <p:cNvSpPr txBox="true"/>
          <p:nvPr/>
        </p:nvSpPr>
        <p:spPr>
          <a:xfrm rot="0">
            <a:off x="2126256" y="3146601"/>
            <a:ext cx="6305453" cy="3649405"/>
          </a:xfrm>
          <a:prstGeom prst="rect">
            <a:avLst/>
          </a:prstGeom>
        </p:spPr>
        <p:txBody>
          <a:bodyPr anchor="t" rtlCol="false" tIns="0" lIns="0" bIns="0" rIns="0">
            <a:spAutoFit/>
          </a:bodyPr>
          <a:lstStyle/>
          <a:p>
            <a:pPr algn="l" marL="555435" indent="-277718" lvl="1">
              <a:lnSpc>
                <a:spcPts val="3601"/>
              </a:lnSpc>
              <a:buFont typeface="Arial"/>
              <a:buChar char="•"/>
            </a:pPr>
            <a:r>
              <a:rPr lang="en-US" sz="2572">
                <a:solidFill>
                  <a:srgbClr val="FFFFFF"/>
                </a:solidFill>
                <a:latin typeface="Garet"/>
                <a:ea typeface="Garet"/>
                <a:cs typeface="Garet"/>
                <a:sym typeface="Garet"/>
              </a:rPr>
              <a:t>Secure access for administrators.</a:t>
            </a:r>
          </a:p>
          <a:p>
            <a:pPr algn="l" marL="555435" indent="-277718" lvl="1">
              <a:lnSpc>
                <a:spcPts val="3601"/>
              </a:lnSpc>
              <a:buFont typeface="Arial"/>
              <a:buChar char="•"/>
            </a:pPr>
            <a:r>
              <a:rPr lang="en-US" sz="2572">
                <a:solidFill>
                  <a:srgbClr val="FFFFFF"/>
                </a:solidFill>
                <a:latin typeface="Garet"/>
                <a:ea typeface="Garet"/>
                <a:cs typeface="Garet"/>
                <a:sym typeface="Garet"/>
              </a:rPr>
              <a:t>Requires username &amp; password .</a:t>
            </a:r>
          </a:p>
          <a:p>
            <a:pPr algn="l" marL="555435" indent="-277718" lvl="1">
              <a:lnSpc>
                <a:spcPts val="3601"/>
              </a:lnSpc>
              <a:buFont typeface="Arial"/>
              <a:buChar char="•"/>
            </a:pPr>
            <a:r>
              <a:rPr lang="en-US" sz="2572">
                <a:solidFill>
                  <a:srgbClr val="FFFFFF"/>
                </a:solidFill>
                <a:latin typeface="Garet"/>
                <a:ea typeface="Garet"/>
                <a:cs typeface="Garet"/>
                <a:sym typeface="Garet"/>
              </a:rPr>
              <a:t>P</a:t>
            </a:r>
            <a:r>
              <a:rPr lang="en-US" sz="2572">
                <a:solidFill>
                  <a:srgbClr val="FFFFFF"/>
                </a:solidFill>
                <a:latin typeface="Garet"/>
                <a:ea typeface="Garet"/>
                <a:cs typeface="Garet"/>
                <a:sym typeface="Garet"/>
              </a:rPr>
              <a:t>rovides control over system settings, users, and data.</a:t>
            </a:r>
          </a:p>
          <a:p>
            <a:pPr algn="l" marL="555435" indent="-277718" lvl="1">
              <a:lnSpc>
                <a:spcPts val="3601"/>
              </a:lnSpc>
              <a:spcBef>
                <a:spcPct val="0"/>
              </a:spcBef>
              <a:buFont typeface="Arial"/>
              <a:buChar char="•"/>
            </a:pPr>
            <a:r>
              <a:rPr lang="en-US" sz="2572">
                <a:solidFill>
                  <a:srgbClr val="FFFFFF"/>
                </a:solidFill>
                <a:latin typeface="Garet"/>
                <a:ea typeface="Garet"/>
                <a:cs typeface="Garet"/>
                <a:sym typeface="Garet"/>
              </a:rPr>
              <a:t>Ensures only authorized personnel can manage the platform.</a:t>
            </a:r>
          </a:p>
          <a:p>
            <a:pPr algn="l">
              <a:lnSpc>
                <a:spcPts val="3601"/>
              </a:lnSpc>
              <a:spcBef>
                <a:spcPct val="0"/>
              </a:spcBef>
            </a:pPr>
          </a:p>
        </p:txBody>
      </p:sp>
      <p:pic>
        <p:nvPicPr>
          <p:cNvPr name="Picture 6" id="6"/>
          <p:cNvPicPr>
            <a:picLocks noChangeAspect="true"/>
          </p:cNvPicPr>
          <p:nvPr/>
        </p:nvPicPr>
        <p:blipFill>
          <a:blip r:embed="rId4"/>
          <a:srcRect l="0" t="0" r="0" b="0"/>
          <a:stretch>
            <a:fillRect/>
          </a:stretch>
        </p:blipFill>
        <p:spPr>
          <a:xfrm flipH="false" flipV="false" rot="0">
            <a:off x="1477813" y="8735983"/>
            <a:ext cx="3104923" cy="372591"/>
          </a:xfrm>
          <a:prstGeom prst="rect">
            <a:avLst/>
          </a:prstGeom>
        </p:spPr>
      </p:pic>
      <p:sp>
        <p:nvSpPr>
          <p:cNvPr name="Freeform 7" id="7"/>
          <p:cNvSpPr/>
          <p:nvPr/>
        </p:nvSpPr>
        <p:spPr>
          <a:xfrm flipH="false" flipV="false" rot="0">
            <a:off x="16487552" y="8557452"/>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648888" y="801438"/>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TextBox 3" id="3"/>
          <p:cNvSpPr txBox="true"/>
          <p:nvPr/>
        </p:nvSpPr>
        <p:spPr>
          <a:xfrm rot="0">
            <a:off x="4355726" y="1796230"/>
            <a:ext cx="9891072" cy="1895464"/>
          </a:xfrm>
          <a:prstGeom prst="rect">
            <a:avLst/>
          </a:prstGeom>
        </p:spPr>
        <p:txBody>
          <a:bodyPr anchor="t" rtlCol="false" tIns="0" lIns="0" bIns="0" rIns="0">
            <a:spAutoFit/>
          </a:bodyPr>
          <a:lstStyle/>
          <a:p>
            <a:pPr algn="ctr">
              <a:lnSpc>
                <a:spcPts val="7424"/>
              </a:lnSpc>
            </a:pPr>
            <a:r>
              <a:rPr lang="en-US" sz="6749">
                <a:solidFill>
                  <a:srgbClr val="FFFFFF"/>
                </a:solidFill>
                <a:latin typeface="HK Modular"/>
                <a:ea typeface="HK Modular"/>
                <a:cs typeface="HK Modular"/>
                <a:sym typeface="HK Modular"/>
              </a:rPr>
              <a:t>3. PRODUCT MANAGEMENT</a:t>
            </a:r>
          </a:p>
        </p:txBody>
      </p:sp>
      <p:sp>
        <p:nvSpPr>
          <p:cNvPr name="TextBox 4" id="4"/>
          <p:cNvSpPr txBox="true"/>
          <p:nvPr/>
        </p:nvSpPr>
        <p:spPr>
          <a:xfrm rot="0">
            <a:off x="3152787" y="3369475"/>
            <a:ext cx="12296950" cy="3649405"/>
          </a:xfrm>
          <a:prstGeom prst="rect">
            <a:avLst/>
          </a:prstGeom>
        </p:spPr>
        <p:txBody>
          <a:bodyPr anchor="t" rtlCol="false" tIns="0" lIns="0" bIns="0" rIns="0">
            <a:spAutoFit/>
          </a:bodyPr>
          <a:lstStyle/>
          <a:p>
            <a:pPr algn="ctr">
              <a:lnSpc>
                <a:spcPts val="3601"/>
              </a:lnSpc>
            </a:pPr>
          </a:p>
          <a:p>
            <a:pPr algn="ctr" marL="555435" indent="-277718" lvl="1">
              <a:lnSpc>
                <a:spcPts val="3601"/>
              </a:lnSpc>
              <a:buFont typeface="Arial"/>
              <a:buChar char="•"/>
            </a:pPr>
            <a:r>
              <a:rPr lang="en-US" sz="2572">
                <a:solidFill>
                  <a:srgbClr val="FFFFFF"/>
                </a:solidFill>
                <a:latin typeface="Garet"/>
                <a:ea typeface="Garet"/>
                <a:cs typeface="Garet"/>
                <a:sym typeface="Garet"/>
              </a:rPr>
              <a:t>Add Products → Enter new product details (name, price, stock, description).</a:t>
            </a:r>
          </a:p>
          <a:p>
            <a:pPr algn="ctr" marL="555435" indent="-277718" lvl="1">
              <a:lnSpc>
                <a:spcPts val="3601"/>
              </a:lnSpc>
              <a:buFont typeface="Arial"/>
              <a:buChar char="•"/>
            </a:pPr>
            <a:r>
              <a:rPr lang="en-US" sz="2572">
                <a:solidFill>
                  <a:srgbClr val="FFFFFF"/>
                </a:solidFill>
                <a:latin typeface="Garet"/>
                <a:ea typeface="Garet"/>
                <a:cs typeface="Garet"/>
                <a:sym typeface="Garet"/>
              </a:rPr>
              <a:t>Edit Products → Update existing product info (price, stock levels, description, etc.).</a:t>
            </a:r>
          </a:p>
          <a:p>
            <a:pPr algn="ctr" marL="555435" indent="-277718" lvl="1">
              <a:lnSpc>
                <a:spcPts val="3601"/>
              </a:lnSpc>
              <a:spcBef>
                <a:spcPct val="0"/>
              </a:spcBef>
              <a:buFont typeface="Arial"/>
              <a:buChar char="•"/>
            </a:pPr>
            <a:r>
              <a:rPr lang="en-US" sz="2572">
                <a:solidFill>
                  <a:srgbClr val="FFFFFF"/>
                </a:solidFill>
                <a:latin typeface="Garet"/>
                <a:ea typeface="Garet"/>
                <a:cs typeface="Garet"/>
                <a:sym typeface="Garet"/>
              </a:rPr>
              <a:t>Delete Products → Remove products that are discontinued or no longer available.</a:t>
            </a:r>
          </a:p>
          <a:p>
            <a:pPr algn="ctr">
              <a:lnSpc>
                <a:spcPts val="3601"/>
              </a:lnSpc>
              <a:spcBef>
                <a:spcPct val="0"/>
              </a:spcBef>
            </a:pPr>
          </a:p>
        </p:txBody>
      </p:sp>
      <p:pic>
        <p:nvPicPr>
          <p:cNvPr name="Picture 5" id="5"/>
          <p:cNvPicPr>
            <a:picLocks noChangeAspect="true"/>
          </p:cNvPicPr>
          <p:nvPr/>
        </p:nvPicPr>
        <p:blipFill>
          <a:blip r:embed="rId3"/>
          <a:srcRect l="0" t="0" r="0" b="0"/>
          <a:stretch>
            <a:fillRect/>
          </a:stretch>
        </p:blipFill>
        <p:spPr>
          <a:xfrm flipH="false" flipV="false" rot="0">
            <a:off x="7591539" y="7385889"/>
            <a:ext cx="3104923" cy="372591"/>
          </a:xfrm>
          <a:prstGeom prst="rect">
            <a:avLst/>
          </a:prstGeom>
        </p:spPr>
      </p:pic>
      <p:sp>
        <p:nvSpPr>
          <p:cNvPr name="Freeform 6" id="6"/>
          <p:cNvSpPr/>
          <p:nvPr/>
        </p:nvSpPr>
        <p:spPr>
          <a:xfrm flipH="false" flipV="false" rot="0">
            <a:off x="11491477" y="-3940089"/>
            <a:ext cx="10137315" cy="11358336"/>
          </a:xfrm>
          <a:custGeom>
            <a:avLst/>
            <a:gdLst/>
            <a:ahLst/>
            <a:cxnLst/>
            <a:rect r="r" b="b" t="t" l="l"/>
            <a:pathLst>
              <a:path h="11358336" w="10137315">
                <a:moveTo>
                  <a:pt x="0" y="0"/>
                </a:moveTo>
                <a:lnTo>
                  <a:pt x="10137315" y="0"/>
                </a:lnTo>
                <a:lnTo>
                  <a:pt x="10137315" y="11358337"/>
                </a:lnTo>
                <a:lnTo>
                  <a:pt x="0" y="11358337"/>
                </a:lnTo>
                <a:lnTo>
                  <a:pt x="0" y="0"/>
                </a:lnTo>
                <a:close/>
              </a:path>
            </a:pathLst>
          </a:custGeom>
          <a:blipFill>
            <a:blip r:embed="rId4">
              <a:alphaModFix amt="37000"/>
            </a:blip>
            <a:stretch>
              <a:fillRect l="0" t="0" r="0" b="0"/>
            </a:stretch>
          </a:blipFill>
        </p:spPr>
      </p:sp>
      <p:sp>
        <p:nvSpPr>
          <p:cNvPr name="Freeform 7" id="7"/>
          <p:cNvSpPr/>
          <p:nvPr/>
        </p:nvSpPr>
        <p:spPr>
          <a:xfrm flipH="false" flipV="false" rot="0">
            <a:off x="-4334600" y="3996259"/>
            <a:ext cx="10137315" cy="11358336"/>
          </a:xfrm>
          <a:custGeom>
            <a:avLst/>
            <a:gdLst/>
            <a:ahLst/>
            <a:cxnLst/>
            <a:rect r="r" b="b" t="t" l="l"/>
            <a:pathLst>
              <a:path h="11358336" w="10137315">
                <a:moveTo>
                  <a:pt x="0" y="0"/>
                </a:moveTo>
                <a:lnTo>
                  <a:pt x="10137315" y="0"/>
                </a:lnTo>
                <a:lnTo>
                  <a:pt x="10137315" y="11358336"/>
                </a:lnTo>
                <a:lnTo>
                  <a:pt x="0" y="11358336"/>
                </a:lnTo>
                <a:lnTo>
                  <a:pt x="0" y="0"/>
                </a:lnTo>
                <a:close/>
              </a:path>
            </a:pathLst>
          </a:custGeom>
          <a:blipFill>
            <a:blip r:embed="rId4">
              <a:alphaModFix amt="37000"/>
            </a:blip>
            <a:stretch>
              <a:fillRect l="0" t="0" r="0" b="0"/>
            </a:stretch>
          </a:blipFill>
        </p:spPr>
      </p:sp>
      <p:grpSp>
        <p:nvGrpSpPr>
          <p:cNvPr name="Group 8" id="8"/>
          <p:cNvGrpSpPr/>
          <p:nvPr/>
        </p:nvGrpSpPr>
        <p:grpSpPr>
          <a:xfrm rot="0">
            <a:off x="525079" y="949490"/>
            <a:ext cx="1812535" cy="1812535"/>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8758126" y="8737387"/>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2" id="12"/>
          <p:cNvSpPr txBox="true"/>
          <p:nvPr/>
        </p:nvSpPr>
        <p:spPr>
          <a:xfrm rot="0">
            <a:off x="8666632" y="801438"/>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TextBox 3" id="3"/>
          <p:cNvSpPr txBox="true"/>
          <p:nvPr/>
        </p:nvSpPr>
        <p:spPr>
          <a:xfrm rot="0">
            <a:off x="7107735" y="3027107"/>
            <a:ext cx="9548921" cy="878194"/>
          </a:xfrm>
          <a:prstGeom prst="rect">
            <a:avLst/>
          </a:prstGeom>
        </p:spPr>
        <p:txBody>
          <a:bodyPr anchor="t" rtlCol="false" tIns="0" lIns="0" bIns="0" rIns="0">
            <a:spAutoFit/>
          </a:bodyPr>
          <a:lstStyle/>
          <a:p>
            <a:pPr algn="l">
              <a:lnSpc>
                <a:spcPts val="6764"/>
              </a:lnSpc>
            </a:pPr>
            <a:r>
              <a:rPr lang="en-US" sz="6149">
                <a:solidFill>
                  <a:srgbClr val="FFFFFF"/>
                </a:solidFill>
                <a:latin typeface="HK Modular"/>
                <a:ea typeface="HK Modular"/>
                <a:cs typeface="HK Modular"/>
                <a:sym typeface="HK Modular"/>
              </a:rPr>
              <a:t>4. TRANSACTIONS</a:t>
            </a:r>
          </a:p>
        </p:txBody>
      </p:sp>
      <p:sp>
        <p:nvSpPr>
          <p:cNvPr name="TextBox 4" id="4"/>
          <p:cNvSpPr txBox="true"/>
          <p:nvPr/>
        </p:nvSpPr>
        <p:spPr>
          <a:xfrm rot="0">
            <a:off x="7977048" y="4040811"/>
            <a:ext cx="9628168" cy="3192205"/>
          </a:xfrm>
          <a:prstGeom prst="rect">
            <a:avLst/>
          </a:prstGeom>
        </p:spPr>
        <p:txBody>
          <a:bodyPr anchor="t" rtlCol="false" tIns="0" lIns="0" bIns="0" rIns="0">
            <a:spAutoFit/>
          </a:bodyPr>
          <a:lstStyle/>
          <a:p>
            <a:pPr algn="l" marL="555435" indent="-277718" lvl="1">
              <a:lnSpc>
                <a:spcPts val="3601"/>
              </a:lnSpc>
              <a:buFont typeface="Arial"/>
              <a:buChar char="•"/>
            </a:pPr>
            <a:r>
              <a:rPr lang="en-US" sz="2572">
                <a:solidFill>
                  <a:srgbClr val="FFFFFF"/>
                </a:solidFill>
                <a:latin typeface="Garet"/>
                <a:ea typeface="Garet"/>
                <a:cs typeface="Garet"/>
                <a:sym typeface="Garet"/>
              </a:rPr>
              <a:t>Record of exchange (purchase, sale, payment, or refund).</a:t>
            </a:r>
          </a:p>
          <a:p>
            <a:pPr algn="l" marL="555435" indent="-277718" lvl="1">
              <a:lnSpc>
                <a:spcPts val="3601"/>
              </a:lnSpc>
              <a:buFont typeface="Arial"/>
              <a:buChar char="•"/>
            </a:pPr>
            <a:r>
              <a:rPr lang="en-US" sz="2572">
                <a:solidFill>
                  <a:srgbClr val="FFFFFF"/>
                </a:solidFill>
                <a:latin typeface="Garet"/>
                <a:ea typeface="Garet"/>
                <a:cs typeface="Garet"/>
                <a:sym typeface="Garet"/>
              </a:rPr>
              <a:t>Ensures secure and accurate tracking of money/product flow.</a:t>
            </a:r>
          </a:p>
          <a:p>
            <a:pPr algn="l" marL="555435" indent="-277718" lvl="1">
              <a:lnSpc>
                <a:spcPts val="3601"/>
              </a:lnSpc>
              <a:spcBef>
                <a:spcPct val="0"/>
              </a:spcBef>
              <a:buFont typeface="Arial"/>
              <a:buChar char="•"/>
            </a:pPr>
            <a:r>
              <a:rPr lang="en-US" sz="2572">
                <a:solidFill>
                  <a:srgbClr val="FFFFFF"/>
                </a:solidFill>
                <a:latin typeface="Garet"/>
                <a:ea typeface="Garet"/>
                <a:cs typeface="Garet"/>
                <a:sym typeface="Garet"/>
              </a:rPr>
              <a:t>Helps maintain financial transparency and accountability.</a:t>
            </a:r>
          </a:p>
          <a:p>
            <a:pPr algn="l">
              <a:lnSpc>
                <a:spcPts val="3601"/>
              </a:lnSpc>
              <a:spcBef>
                <a:spcPct val="0"/>
              </a:spcBef>
            </a:pPr>
          </a:p>
        </p:txBody>
      </p:sp>
      <p:pic>
        <p:nvPicPr>
          <p:cNvPr name="Picture 5" id="5"/>
          <p:cNvPicPr>
            <a:picLocks noChangeAspect="true"/>
          </p:cNvPicPr>
          <p:nvPr/>
        </p:nvPicPr>
        <p:blipFill>
          <a:blip r:embed="rId3"/>
          <a:srcRect l="0" t="0" r="0" b="0"/>
          <a:stretch>
            <a:fillRect/>
          </a:stretch>
        </p:blipFill>
        <p:spPr>
          <a:xfrm flipH="false" flipV="false" rot="0">
            <a:off x="7499680" y="8361020"/>
            <a:ext cx="3104923" cy="372591"/>
          </a:xfrm>
          <a:prstGeom prst="rect">
            <a:avLst/>
          </a:prstGeom>
        </p:spPr>
      </p:pic>
      <p:sp>
        <p:nvSpPr>
          <p:cNvPr name="Freeform 6" id="6"/>
          <p:cNvSpPr/>
          <p:nvPr/>
        </p:nvSpPr>
        <p:spPr>
          <a:xfrm flipH="false" flipV="false" rot="0">
            <a:off x="16174261" y="8361020"/>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3066501" y="841800"/>
            <a:ext cx="897280" cy="89728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5425779" y="1739080"/>
            <a:ext cx="1230877" cy="1230877"/>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7499680" y="801438"/>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TextBox 3" id="3"/>
          <p:cNvSpPr txBox="true"/>
          <p:nvPr/>
        </p:nvSpPr>
        <p:spPr>
          <a:xfrm rot="0">
            <a:off x="2488121" y="1629510"/>
            <a:ext cx="13979783" cy="962014"/>
          </a:xfrm>
          <a:prstGeom prst="rect">
            <a:avLst/>
          </a:prstGeom>
        </p:spPr>
        <p:txBody>
          <a:bodyPr anchor="t" rtlCol="false" tIns="0" lIns="0" bIns="0" rIns="0">
            <a:spAutoFit/>
          </a:bodyPr>
          <a:lstStyle/>
          <a:p>
            <a:pPr algn="ctr">
              <a:lnSpc>
                <a:spcPts val="7424"/>
              </a:lnSpc>
            </a:pPr>
            <a:r>
              <a:rPr lang="en-US" sz="6749">
                <a:solidFill>
                  <a:srgbClr val="FFFFFF"/>
                </a:solidFill>
                <a:latin typeface="HK Modular"/>
                <a:ea typeface="HK Modular"/>
                <a:cs typeface="HK Modular"/>
                <a:sym typeface="HK Modular"/>
              </a:rPr>
              <a:t>5. GENERATE REPORT</a:t>
            </a:r>
          </a:p>
        </p:txBody>
      </p:sp>
      <p:sp>
        <p:nvSpPr>
          <p:cNvPr name="TextBox 4" id="4"/>
          <p:cNvSpPr txBox="true"/>
          <p:nvPr/>
        </p:nvSpPr>
        <p:spPr>
          <a:xfrm rot="0">
            <a:off x="4359706" y="2865695"/>
            <a:ext cx="12296950" cy="2277805"/>
          </a:xfrm>
          <a:prstGeom prst="rect">
            <a:avLst/>
          </a:prstGeom>
        </p:spPr>
        <p:txBody>
          <a:bodyPr anchor="t" rtlCol="false" tIns="0" lIns="0" bIns="0" rIns="0">
            <a:spAutoFit/>
          </a:bodyPr>
          <a:lstStyle/>
          <a:p>
            <a:pPr algn="l" marL="555435" indent="-277718" lvl="1">
              <a:lnSpc>
                <a:spcPts val="3601"/>
              </a:lnSpc>
              <a:buFont typeface="Arial"/>
              <a:buChar char="•"/>
            </a:pPr>
            <a:r>
              <a:rPr lang="en-US" sz="2572">
                <a:solidFill>
                  <a:srgbClr val="FFFFFF"/>
                </a:solidFill>
                <a:latin typeface="Garet"/>
                <a:ea typeface="Garet"/>
                <a:cs typeface="Garet"/>
                <a:sym typeface="Garet"/>
              </a:rPr>
              <a:t>Generate Invoice (PDF) – Customer billing document.</a:t>
            </a:r>
          </a:p>
          <a:p>
            <a:pPr algn="l" marL="555435" indent="-277718" lvl="1">
              <a:lnSpc>
                <a:spcPts val="3601"/>
              </a:lnSpc>
              <a:buFont typeface="Arial"/>
              <a:buChar char="•"/>
            </a:pPr>
            <a:r>
              <a:rPr lang="en-US" sz="2572">
                <a:solidFill>
                  <a:srgbClr val="FFFFFF"/>
                </a:solidFill>
                <a:latin typeface="Garet"/>
                <a:ea typeface="Garet"/>
                <a:cs typeface="Garet"/>
                <a:sym typeface="Garet"/>
              </a:rPr>
              <a:t>Export All Stock (CSV) – Complete inventory list.</a:t>
            </a:r>
          </a:p>
          <a:p>
            <a:pPr algn="l" marL="555435" indent="-277718" lvl="1">
              <a:lnSpc>
                <a:spcPts val="3601"/>
              </a:lnSpc>
              <a:buFont typeface="Arial"/>
              <a:buChar char="•"/>
            </a:pPr>
            <a:r>
              <a:rPr lang="en-US" sz="2572">
                <a:solidFill>
                  <a:srgbClr val="FFFFFF"/>
                </a:solidFill>
                <a:latin typeface="Garet"/>
                <a:ea typeface="Garet"/>
                <a:cs typeface="Garet"/>
                <a:sym typeface="Garet"/>
              </a:rPr>
              <a:t>Export Today’s Sales (CSV) – Daily sales summary.</a:t>
            </a:r>
          </a:p>
          <a:p>
            <a:pPr algn="l" marL="555435" indent="-277718" lvl="1">
              <a:lnSpc>
                <a:spcPts val="3601"/>
              </a:lnSpc>
              <a:spcBef>
                <a:spcPct val="0"/>
              </a:spcBef>
              <a:buFont typeface="Arial"/>
              <a:buChar char="•"/>
            </a:pPr>
            <a:r>
              <a:rPr lang="en-US" sz="2572">
                <a:solidFill>
                  <a:srgbClr val="FFFFFF"/>
                </a:solidFill>
                <a:latin typeface="Garet"/>
                <a:ea typeface="Garet"/>
                <a:cs typeface="Garet"/>
                <a:sym typeface="Garet"/>
              </a:rPr>
              <a:t>Export Transactions (CSV) – Record of all transactions.</a:t>
            </a:r>
          </a:p>
          <a:p>
            <a:pPr algn="ctr">
              <a:lnSpc>
                <a:spcPts val="3601"/>
              </a:lnSpc>
              <a:spcBef>
                <a:spcPct val="0"/>
              </a:spcBef>
            </a:pPr>
          </a:p>
        </p:txBody>
      </p:sp>
      <p:sp>
        <p:nvSpPr>
          <p:cNvPr name="TextBox 5" id="5"/>
          <p:cNvSpPr txBox="true"/>
          <p:nvPr/>
        </p:nvSpPr>
        <p:spPr>
          <a:xfrm rot="0">
            <a:off x="16656656" y="801438"/>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DAGwUSalOUs</dc:identifier>
  <dcterms:modified xsi:type="dcterms:W3CDTF">2011-08-01T06:04:30Z</dcterms:modified>
  <cp:revision>1</cp:revision>
  <dc:title>Purple Blue Gradient Futuristic Animated Metaverse Presentation</dc:title>
</cp:coreProperties>
</file>

<file path=docProps/thumbnail.jpeg>
</file>